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56" r:id="rId2"/>
    <p:sldId id="257" r:id="rId3"/>
    <p:sldId id="266" r:id="rId4"/>
    <p:sldId id="259" r:id="rId5"/>
    <p:sldId id="262" r:id="rId6"/>
    <p:sldId id="264" r:id="rId7"/>
    <p:sldId id="267" r:id="rId8"/>
    <p:sldId id="263" r:id="rId9"/>
    <p:sldId id="265" r:id="rId10"/>
    <p:sldId id="268" r:id="rId11"/>
    <p:sldId id="269" r:id="rId12"/>
    <p:sldId id="270" r:id="rId13"/>
    <p:sldId id="271" r:id="rId14"/>
    <p:sldId id="272" r:id="rId15"/>
    <p:sldId id="261" r:id="rId16"/>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6086" autoAdjust="0"/>
  </p:normalViewPr>
  <p:slideViewPr>
    <p:cSldViewPr snapToGrid="0" snapToObjects="1">
      <p:cViewPr varScale="1">
        <p:scale>
          <a:sx n="102" d="100"/>
          <a:sy n="102" d="100"/>
        </p:scale>
        <p:origin x="1218" y="102"/>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snapToGrid="0" snapToObjects="1">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3CC4494-B58F-4CDE-A4B0-28AE32F1417F}"/>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0AF88D94-1B5A-41DE-9DC2-796BDF90DFF1}"/>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3/28/2021 pm</a:t>
            </a:r>
          </a:p>
        </p:txBody>
      </p:sp>
      <p:sp>
        <p:nvSpPr>
          <p:cNvPr id="4" name="Footer Placeholder 3">
            <a:extLst>
              <a:ext uri="{FF2B5EF4-FFF2-40B4-BE49-F238E27FC236}">
                <a16:creationId xmlns:a16="http://schemas.microsoft.com/office/drawing/2014/main" id="{D7F90F0A-DCE1-4D61-877C-5E3A8182A5E9}"/>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Randy Bowles</a:t>
            </a:r>
          </a:p>
        </p:txBody>
      </p:sp>
      <p:sp>
        <p:nvSpPr>
          <p:cNvPr id="5" name="Slide Number Placeholder 4">
            <a:extLst>
              <a:ext uri="{FF2B5EF4-FFF2-40B4-BE49-F238E27FC236}">
                <a16:creationId xmlns:a16="http://schemas.microsoft.com/office/drawing/2014/main" id="{7E0E8411-C31D-4278-8C4B-5D04F3C46F69}"/>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D053B573-AE55-4728-837A-1BE95968CD6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87002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r>
              <a:rPr lang="en-US"/>
              <a:t>3/28/2021 pm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r>
              <a:rPr lang="en-US"/>
              <a:t>Randy Bowles</a:t>
            </a:r>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DD128D2D-43DE-D54A-8A49-7272F1AF22BD}" type="slidenum">
              <a:rPr lang="en-US" smtClean="0"/>
              <a:t>‹#›</a:t>
            </a:fld>
            <a:endParaRPr lang="en-US"/>
          </a:p>
        </p:txBody>
      </p:sp>
    </p:spTree>
    <p:extLst>
      <p:ext uri="{BB962C8B-B14F-4D97-AF65-F5344CB8AC3E}">
        <p14:creationId xmlns:p14="http://schemas.microsoft.com/office/powerpoint/2010/main" val="2545433831"/>
      </p:ext>
    </p:extLst>
  </p:cSld>
  <p:clrMap bg1="lt1" tx1="dk1" bg2="lt2" tx2="dk2" accent1="accent1" accent2="accent2" accent3="accent3" accent4="accent4" accent5="accent5" accent6="accent6" hlink="hlink" folHlink="folHlink"/>
  <p:hf hd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128D2D-43DE-D54A-8A49-7272F1AF22BD}" type="slidenum">
              <a:rPr lang="en-US" smtClean="0"/>
              <a:t>1</a:t>
            </a:fld>
            <a:endParaRPr lang="en-US"/>
          </a:p>
        </p:txBody>
      </p:sp>
      <p:sp>
        <p:nvSpPr>
          <p:cNvPr id="5" name="Date Placeholder 4">
            <a:extLst>
              <a:ext uri="{FF2B5EF4-FFF2-40B4-BE49-F238E27FC236}">
                <a16:creationId xmlns:a16="http://schemas.microsoft.com/office/drawing/2014/main" id="{6133CD8C-4FA6-4651-A3B0-485703E8F154}"/>
              </a:ext>
            </a:extLst>
          </p:cNvPr>
          <p:cNvSpPr>
            <a:spLocks noGrp="1"/>
          </p:cNvSpPr>
          <p:nvPr>
            <p:ph type="dt" idx="1"/>
          </p:nvPr>
        </p:nvSpPr>
        <p:spPr/>
        <p:txBody>
          <a:bodyPr/>
          <a:lstStyle/>
          <a:p>
            <a:r>
              <a:rPr lang="en-US"/>
              <a:t>3/28/2021 pm</a:t>
            </a:r>
          </a:p>
        </p:txBody>
      </p:sp>
      <p:sp>
        <p:nvSpPr>
          <p:cNvPr id="6" name="Footer Placeholder 5">
            <a:extLst>
              <a:ext uri="{FF2B5EF4-FFF2-40B4-BE49-F238E27FC236}">
                <a16:creationId xmlns:a16="http://schemas.microsoft.com/office/drawing/2014/main" id="{4B0EDBAB-A97C-4DEF-9795-53E4F54B944D}"/>
              </a:ext>
            </a:extLst>
          </p:cNvPr>
          <p:cNvSpPr>
            <a:spLocks noGrp="1"/>
          </p:cNvSpPr>
          <p:nvPr>
            <p:ph type="ftr" sz="quarter" idx="4"/>
          </p:nvPr>
        </p:nvSpPr>
        <p:spPr/>
        <p:txBody>
          <a:bodyPr/>
          <a:lstStyle/>
          <a:p>
            <a:r>
              <a:rPr lang="en-US"/>
              <a:t>Randy Bowles</a:t>
            </a:r>
          </a:p>
        </p:txBody>
      </p:sp>
    </p:spTree>
    <p:extLst>
      <p:ext uri="{BB962C8B-B14F-4D97-AF65-F5344CB8AC3E}">
        <p14:creationId xmlns:p14="http://schemas.microsoft.com/office/powerpoint/2010/main" val="3485923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10</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10</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10</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10</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10</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10</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10</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10</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baseline="0" dirty="0"/>
              <a:t>If the Lord wants me to die from the Covid virus, then nothing I can do will stop it; but that doesn’t mean that I can live in a reckless manner; but we need to recognize that others have suffered far worse epidemics than this; TEOTWAWKI</a:t>
            </a:r>
            <a:endParaRPr lang="en-US" dirty="0"/>
          </a:p>
        </p:txBody>
      </p:sp>
      <p:sp>
        <p:nvSpPr>
          <p:cNvPr id="2" name="Date Placeholder 1">
            <a:extLst>
              <a:ext uri="{FF2B5EF4-FFF2-40B4-BE49-F238E27FC236}">
                <a16:creationId xmlns:a16="http://schemas.microsoft.com/office/drawing/2014/main" id="{44DB76B9-74E1-45B5-BF1C-13104329F4BC}"/>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C900AC80-16D0-4AF5-A966-997B35142BE6}"/>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11</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11</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11</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11</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11</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11</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11</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11</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dirty="0"/>
              <a:t>“You are the salt of the earth!” </a:t>
            </a:r>
            <a:r>
              <a:rPr lang="mr-IN" dirty="0"/>
              <a:t>–</a:t>
            </a:r>
            <a:r>
              <a:rPr lang="en-US" dirty="0"/>
              <a:t> Matthew 5:13; “If possible, so far as it depends on you, live peaceably with all” </a:t>
            </a:r>
            <a:r>
              <a:rPr lang="mr-IN" dirty="0"/>
              <a:t>–</a:t>
            </a:r>
            <a:r>
              <a:rPr lang="en-US" dirty="0"/>
              <a:t> Romans 12:18</a:t>
            </a:r>
          </a:p>
        </p:txBody>
      </p:sp>
      <p:sp>
        <p:nvSpPr>
          <p:cNvPr id="2" name="Date Placeholder 1">
            <a:extLst>
              <a:ext uri="{FF2B5EF4-FFF2-40B4-BE49-F238E27FC236}">
                <a16:creationId xmlns:a16="http://schemas.microsoft.com/office/drawing/2014/main" id="{29F9584B-2C00-4DF9-899A-A926224509FA}"/>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C068A040-FCE8-45C7-996F-78B29CC260CC}"/>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12</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12</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12</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12</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12</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12</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12</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12</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dirty="0"/>
              <a:t>“You are the salt of the earth!” </a:t>
            </a:r>
            <a:r>
              <a:rPr lang="mr-IN" dirty="0"/>
              <a:t>–</a:t>
            </a:r>
            <a:r>
              <a:rPr lang="en-US" dirty="0"/>
              <a:t> Matthew 5:13; “If possible, so far as it depends on you, live peaceably with all” </a:t>
            </a:r>
            <a:r>
              <a:rPr lang="mr-IN" dirty="0"/>
              <a:t>–</a:t>
            </a:r>
            <a:r>
              <a:rPr lang="en-US" dirty="0"/>
              <a:t> Romans 12:18</a:t>
            </a:r>
          </a:p>
        </p:txBody>
      </p:sp>
      <p:sp>
        <p:nvSpPr>
          <p:cNvPr id="2" name="Date Placeholder 1">
            <a:extLst>
              <a:ext uri="{FF2B5EF4-FFF2-40B4-BE49-F238E27FC236}">
                <a16:creationId xmlns:a16="http://schemas.microsoft.com/office/drawing/2014/main" id="{61DC0963-6927-4D0A-9A5E-5FCF62F22273}"/>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37D69F27-8383-4AAE-A956-73128FC5A8AB}"/>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13</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13</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13</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13</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13</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13</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13</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13</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dirty="0"/>
          </a:p>
        </p:txBody>
      </p:sp>
      <p:sp>
        <p:nvSpPr>
          <p:cNvPr id="2" name="Date Placeholder 1">
            <a:extLst>
              <a:ext uri="{FF2B5EF4-FFF2-40B4-BE49-F238E27FC236}">
                <a16:creationId xmlns:a16="http://schemas.microsoft.com/office/drawing/2014/main" id="{17E0CB0C-176D-4544-9261-88B1C8583564}"/>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57D8FE5E-3139-4D12-B0F0-66CDA8F60E95}"/>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14</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14</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14</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14</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14</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14</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14</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14</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dirty="0"/>
          </a:p>
        </p:txBody>
      </p:sp>
      <p:sp>
        <p:nvSpPr>
          <p:cNvPr id="2" name="Date Placeholder 1">
            <a:extLst>
              <a:ext uri="{FF2B5EF4-FFF2-40B4-BE49-F238E27FC236}">
                <a16:creationId xmlns:a16="http://schemas.microsoft.com/office/drawing/2014/main" id="{97B8F8CA-E743-4B24-9610-E1E4D20D57EC}"/>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DB6B3099-4B80-4E7B-B555-EC4032D6F190}"/>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D55180BB-C724-454D-8CDB-36092A7634D7}" type="slidenum">
              <a:rPr lang="en-US" sz="1300"/>
              <a:pPr/>
              <a:t>15</a:t>
            </a:fld>
            <a:endParaRPr lang="en-US" sz="1300"/>
          </a:p>
        </p:txBody>
      </p:sp>
      <p:sp>
        <p:nvSpPr>
          <p:cNvPr id="2662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68E35A3-C3F6-D045-BF89-6AA509E79619}" type="slidenum">
              <a:rPr lang="en-US" sz="1300"/>
              <a:pPr algn="r"/>
              <a:t>15</a:t>
            </a:fld>
            <a:endParaRPr lang="en-US" sz="1300"/>
          </a:p>
        </p:txBody>
      </p:sp>
      <p:sp>
        <p:nvSpPr>
          <p:cNvPr id="2662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8291ECB9-F7F3-5A4F-9B05-58C5BC696FEF}" type="slidenum">
              <a:rPr lang="en-US" sz="1300"/>
              <a:pPr algn="r"/>
              <a:t>15</a:t>
            </a:fld>
            <a:endParaRPr lang="en-US" sz="1300"/>
          </a:p>
        </p:txBody>
      </p:sp>
      <p:sp>
        <p:nvSpPr>
          <p:cNvPr id="2662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EAF314D2-9AD9-4F47-9B39-B6369B02B6FF}" type="slidenum">
              <a:rPr lang="en-US" sz="1300"/>
              <a:pPr algn="r"/>
              <a:t>15</a:t>
            </a:fld>
            <a:endParaRPr lang="en-US" sz="1300"/>
          </a:p>
        </p:txBody>
      </p:sp>
      <p:sp>
        <p:nvSpPr>
          <p:cNvPr id="26629"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04C2B763-D3F8-104D-AB17-963668D42059}" type="slidenum">
              <a:rPr lang="en-US" sz="1300"/>
              <a:pPr algn="r"/>
              <a:t>15</a:t>
            </a:fld>
            <a:endParaRPr lang="en-US" sz="1300"/>
          </a:p>
        </p:txBody>
      </p:sp>
      <p:sp>
        <p:nvSpPr>
          <p:cNvPr id="26630"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8DB95B85-C36D-F74D-90C3-4AA6B89622C0}" type="slidenum">
              <a:rPr lang="en-US" sz="1300"/>
              <a:pPr algn="r"/>
              <a:t>15</a:t>
            </a:fld>
            <a:endParaRPr lang="en-US" sz="1300"/>
          </a:p>
        </p:txBody>
      </p:sp>
      <p:sp>
        <p:nvSpPr>
          <p:cNvPr id="26631"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7DA3D8FE-95BC-B04C-9369-2FAC5FEE27F0}" type="slidenum">
              <a:rPr lang="en-US" sz="1300"/>
              <a:pPr algn="r"/>
              <a:t>15</a:t>
            </a:fld>
            <a:endParaRPr lang="en-US" sz="1300"/>
          </a:p>
        </p:txBody>
      </p:sp>
      <p:sp>
        <p:nvSpPr>
          <p:cNvPr id="2663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89E73D5-98F0-AD4C-8AA3-DE7AB9F5BB6F}" type="slidenum">
              <a:rPr lang="en-US" sz="1300"/>
              <a:pPr algn="r"/>
              <a:t>15</a:t>
            </a:fld>
            <a:endParaRPr lang="en-US" sz="1300"/>
          </a:p>
        </p:txBody>
      </p:sp>
      <p:sp>
        <p:nvSpPr>
          <p:cNvPr id="55298" name="Rectangle 2"/>
          <p:cNvSpPr>
            <a:spLocks noGrp="1" noRot="1" noChangeAspect="1" noChangeArrowheads="1"/>
          </p:cNvSpPr>
          <p:nvPr>
            <p:ph type="sldImg"/>
          </p:nvPr>
        </p:nvSpPr>
        <p:spPr>
          <a:xfrm>
            <a:off x="0" y="0"/>
            <a:ext cx="0" cy="0"/>
          </a:xfrm>
          <a:solidFill>
            <a:srgbClr val="FFFFFF"/>
          </a:solidFill>
          <a:ln/>
        </p:spPr>
      </p:sp>
      <p:sp>
        <p:nvSpPr>
          <p:cNvPr id="2663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p>
        </p:txBody>
      </p:sp>
      <p:sp>
        <p:nvSpPr>
          <p:cNvPr id="2" name="Date Placeholder 1">
            <a:extLst>
              <a:ext uri="{FF2B5EF4-FFF2-40B4-BE49-F238E27FC236}">
                <a16:creationId xmlns:a16="http://schemas.microsoft.com/office/drawing/2014/main" id="{FC0BE6A6-5912-4194-80EA-7592E374CD23}"/>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A0FAB17A-7705-4D2D-9ABD-1DF4CE9736C0}"/>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128D2D-43DE-D54A-8A49-7272F1AF22BD}" type="slidenum">
              <a:rPr lang="en-US" smtClean="0"/>
              <a:t>2</a:t>
            </a:fld>
            <a:endParaRPr lang="en-US"/>
          </a:p>
        </p:txBody>
      </p:sp>
      <p:sp>
        <p:nvSpPr>
          <p:cNvPr id="5" name="Date Placeholder 4">
            <a:extLst>
              <a:ext uri="{FF2B5EF4-FFF2-40B4-BE49-F238E27FC236}">
                <a16:creationId xmlns:a16="http://schemas.microsoft.com/office/drawing/2014/main" id="{D07387D0-47D8-4195-A0A4-AAF01019FD7D}"/>
              </a:ext>
            </a:extLst>
          </p:cNvPr>
          <p:cNvSpPr>
            <a:spLocks noGrp="1"/>
          </p:cNvSpPr>
          <p:nvPr>
            <p:ph type="dt" idx="1"/>
          </p:nvPr>
        </p:nvSpPr>
        <p:spPr/>
        <p:txBody>
          <a:bodyPr/>
          <a:lstStyle/>
          <a:p>
            <a:r>
              <a:rPr lang="en-US"/>
              <a:t>3/28/2021 pm</a:t>
            </a:r>
          </a:p>
        </p:txBody>
      </p:sp>
      <p:sp>
        <p:nvSpPr>
          <p:cNvPr id="6" name="Footer Placeholder 5">
            <a:extLst>
              <a:ext uri="{FF2B5EF4-FFF2-40B4-BE49-F238E27FC236}">
                <a16:creationId xmlns:a16="http://schemas.microsoft.com/office/drawing/2014/main" id="{B9FBA3D0-68CA-4BF7-88B6-150AA804A3A2}"/>
              </a:ext>
            </a:extLst>
          </p:cNvPr>
          <p:cNvSpPr>
            <a:spLocks noGrp="1"/>
          </p:cNvSpPr>
          <p:nvPr>
            <p:ph type="ftr" sz="quarter" idx="4"/>
          </p:nvPr>
        </p:nvSpPr>
        <p:spPr/>
        <p:txBody>
          <a:bodyPr/>
          <a:lstStyle/>
          <a:p>
            <a:r>
              <a:rPr lang="en-US"/>
              <a:t>Randy Bowles</a:t>
            </a:r>
          </a:p>
        </p:txBody>
      </p:sp>
    </p:spTree>
    <p:extLst>
      <p:ext uri="{BB962C8B-B14F-4D97-AF65-F5344CB8AC3E}">
        <p14:creationId xmlns:p14="http://schemas.microsoft.com/office/powerpoint/2010/main" val="811659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D128D2D-43DE-D54A-8A49-7272F1AF22BD}" type="slidenum">
              <a:rPr lang="en-US" smtClean="0"/>
              <a:t>3</a:t>
            </a:fld>
            <a:endParaRPr lang="en-US"/>
          </a:p>
        </p:txBody>
      </p:sp>
      <p:sp>
        <p:nvSpPr>
          <p:cNvPr id="5" name="Date Placeholder 4">
            <a:extLst>
              <a:ext uri="{FF2B5EF4-FFF2-40B4-BE49-F238E27FC236}">
                <a16:creationId xmlns:a16="http://schemas.microsoft.com/office/drawing/2014/main" id="{66469C71-85A2-46B2-A12E-C8D08CB359D0}"/>
              </a:ext>
            </a:extLst>
          </p:cNvPr>
          <p:cNvSpPr>
            <a:spLocks noGrp="1"/>
          </p:cNvSpPr>
          <p:nvPr>
            <p:ph type="dt" idx="1"/>
          </p:nvPr>
        </p:nvSpPr>
        <p:spPr/>
        <p:txBody>
          <a:bodyPr/>
          <a:lstStyle/>
          <a:p>
            <a:r>
              <a:rPr lang="en-US"/>
              <a:t>3/28/2021 pm</a:t>
            </a:r>
          </a:p>
        </p:txBody>
      </p:sp>
      <p:sp>
        <p:nvSpPr>
          <p:cNvPr id="6" name="Footer Placeholder 5">
            <a:extLst>
              <a:ext uri="{FF2B5EF4-FFF2-40B4-BE49-F238E27FC236}">
                <a16:creationId xmlns:a16="http://schemas.microsoft.com/office/drawing/2014/main" id="{7DD23813-2932-45D7-ADD9-88D4631ABFEB}"/>
              </a:ext>
            </a:extLst>
          </p:cNvPr>
          <p:cNvSpPr>
            <a:spLocks noGrp="1"/>
          </p:cNvSpPr>
          <p:nvPr>
            <p:ph type="ftr" sz="quarter" idx="4"/>
          </p:nvPr>
        </p:nvSpPr>
        <p:spPr/>
        <p:txBody>
          <a:bodyPr/>
          <a:lstStyle/>
          <a:p>
            <a:r>
              <a:rPr lang="en-US"/>
              <a:t>Randy Bowles</a:t>
            </a:r>
          </a:p>
        </p:txBody>
      </p:sp>
    </p:spTree>
    <p:extLst>
      <p:ext uri="{BB962C8B-B14F-4D97-AF65-F5344CB8AC3E}">
        <p14:creationId xmlns:p14="http://schemas.microsoft.com/office/powerpoint/2010/main" val="2262938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4EDBE4F8-7C1A-9A4E-A081-0B1AC867CDE2}" type="slidenum">
              <a:rPr lang="en-US" sz="1300"/>
              <a:pPr/>
              <a:t>4</a:t>
            </a:fld>
            <a:endParaRPr lang="en-US" sz="1300"/>
          </a:p>
        </p:txBody>
      </p:sp>
      <p:sp>
        <p:nvSpPr>
          <p:cNvPr id="1843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37795A43-9588-774A-B79E-0B0A43B2ECE3}" type="slidenum">
              <a:rPr lang="en-US" sz="1300"/>
              <a:pPr algn="r"/>
              <a:t>4</a:t>
            </a:fld>
            <a:endParaRPr lang="en-US" sz="1300"/>
          </a:p>
        </p:txBody>
      </p:sp>
      <p:sp>
        <p:nvSpPr>
          <p:cNvPr id="1843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8A0AC993-5D67-A940-BC33-E1D0EC47D5B0}" type="slidenum">
              <a:rPr lang="en-US" sz="1300"/>
              <a:pPr algn="r"/>
              <a:t>4</a:t>
            </a:fld>
            <a:endParaRPr lang="en-US" sz="1300"/>
          </a:p>
        </p:txBody>
      </p:sp>
      <p:sp>
        <p:nvSpPr>
          <p:cNvPr id="1843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5A49F6A-E562-9F4E-88A7-F9000D1A7DFF}" type="slidenum">
              <a:rPr lang="en-US" sz="1300"/>
              <a:pPr algn="r"/>
              <a:t>4</a:t>
            </a:fld>
            <a:endParaRPr lang="en-US" sz="1300"/>
          </a:p>
        </p:txBody>
      </p:sp>
      <p:sp>
        <p:nvSpPr>
          <p:cNvPr id="1843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3F2FDC7D-6DD9-CE4A-859D-F3BE8D1151A2}" type="slidenum">
              <a:rPr lang="en-US" sz="1300"/>
              <a:pPr algn="r"/>
              <a:t>4</a:t>
            </a:fld>
            <a:endParaRPr lang="en-US" sz="1300"/>
          </a:p>
        </p:txBody>
      </p:sp>
      <p:sp>
        <p:nvSpPr>
          <p:cNvPr id="1843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5C99E9D2-4ED4-3545-AFBE-4C2180173990}" type="slidenum">
              <a:rPr lang="en-US" sz="1300"/>
              <a:pPr algn="r"/>
              <a:t>4</a:t>
            </a:fld>
            <a:endParaRPr lang="en-US" sz="1300"/>
          </a:p>
        </p:txBody>
      </p:sp>
      <p:sp>
        <p:nvSpPr>
          <p:cNvPr id="18439"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8FCC4B9-5FB8-824E-B729-723880C22FB4}" type="slidenum">
              <a:rPr lang="en-US" sz="1300"/>
              <a:pPr algn="r"/>
              <a:t>4</a:t>
            </a:fld>
            <a:endParaRPr lang="en-US" sz="1300"/>
          </a:p>
        </p:txBody>
      </p:sp>
      <p:sp>
        <p:nvSpPr>
          <p:cNvPr id="18440"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B016BB6-A5B6-A141-92DC-A02ED9D458BF}" type="slidenum">
              <a:rPr lang="en-US" sz="1300"/>
              <a:pPr algn="r"/>
              <a:t>4</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1844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p>
        </p:txBody>
      </p:sp>
      <p:sp>
        <p:nvSpPr>
          <p:cNvPr id="2" name="Date Placeholder 1">
            <a:extLst>
              <a:ext uri="{FF2B5EF4-FFF2-40B4-BE49-F238E27FC236}">
                <a16:creationId xmlns:a16="http://schemas.microsoft.com/office/drawing/2014/main" id="{8074C594-E51C-4079-B740-E6D7A72F5678}"/>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F0396C8D-5EBC-4023-8547-F360F76704B3}"/>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4EDBE4F8-7C1A-9A4E-A081-0B1AC867CDE2}" type="slidenum">
              <a:rPr lang="en-US" sz="1300"/>
              <a:pPr/>
              <a:t>5</a:t>
            </a:fld>
            <a:endParaRPr lang="en-US" sz="1300"/>
          </a:p>
        </p:txBody>
      </p:sp>
      <p:sp>
        <p:nvSpPr>
          <p:cNvPr id="1843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37795A43-9588-774A-B79E-0B0A43B2ECE3}" type="slidenum">
              <a:rPr lang="en-US" sz="1300"/>
              <a:pPr algn="r"/>
              <a:t>5</a:t>
            </a:fld>
            <a:endParaRPr lang="en-US" sz="1300"/>
          </a:p>
        </p:txBody>
      </p:sp>
      <p:sp>
        <p:nvSpPr>
          <p:cNvPr id="1843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8A0AC993-5D67-A940-BC33-E1D0EC47D5B0}" type="slidenum">
              <a:rPr lang="en-US" sz="1300"/>
              <a:pPr algn="r"/>
              <a:t>5</a:t>
            </a:fld>
            <a:endParaRPr lang="en-US" sz="1300"/>
          </a:p>
        </p:txBody>
      </p:sp>
      <p:sp>
        <p:nvSpPr>
          <p:cNvPr id="1843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5A49F6A-E562-9F4E-88A7-F9000D1A7DFF}" type="slidenum">
              <a:rPr lang="en-US" sz="1300"/>
              <a:pPr algn="r"/>
              <a:t>5</a:t>
            </a:fld>
            <a:endParaRPr lang="en-US" sz="1300"/>
          </a:p>
        </p:txBody>
      </p:sp>
      <p:sp>
        <p:nvSpPr>
          <p:cNvPr id="1843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3F2FDC7D-6DD9-CE4A-859D-F3BE8D1151A2}" type="slidenum">
              <a:rPr lang="en-US" sz="1300"/>
              <a:pPr algn="r"/>
              <a:t>5</a:t>
            </a:fld>
            <a:endParaRPr lang="en-US" sz="1300"/>
          </a:p>
        </p:txBody>
      </p:sp>
      <p:sp>
        <p:nvSpPr>
          <p:cNvPr id="1843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5C99E9D2-4ED4-3545-AFBE-4C2180173990}" type="slidenum">
              <a:rPr lang="en-US" sz="1300"/>
              <a:pPr algn="r"/>
              <a:t>5</a:t>
            </a:fld>
            <a:endParaRPr lang="en-US" sz="1300"/>
          </a:p>
        </p:txBody>
      </p:sp>
      <p:sp>
        <p:nvSpPr>
          <p:cNvPr id="18439"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8FCC4B9-5FB8-824E-B729-723880C22FB4}" type="slidenum">
              <a:rPr lang="en-US" sz="1300"/>
              <a:pPr algn="r"/>
              <a:t>5</a:t>
            </a:fld>
            <a:endParaRPr lang="en-US" sz="1300"/>
          </a:p>
        </p:txBody>
      </p:sp>
      <p:sp>
        <p:nvSpPr>
          <p:cNvPr id="18440"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B016BB6-A5B6-A141-92DC-A02ED9D458BF}" type="slidenum">
              <a:rPr lang="en-US" sz="1300"/>
              <a:pPr algn="r"/>
              <a:t>5</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1844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dirty="0"/>
              <a:t>Paul wrote in Romans 14 we will judged on our every thought and in II Corinthians 5:10 that every deed will be judged;</a:t>
            </a:r>
            <a:r>
              <a:rPr lang="en-US" baseline="0" dirty="0"/>
              <a:t> Jesus said in Matthew 12:36 that every word will be judged.</a:t>
            </a:r>
            <a:endParaRPr lang="en-US" dirty="0"/>
          </a:p>
        </p:txBody>
      </p:sp>
      <p:sp>
        <p:nvSpPr>
          <p:cNvPr id="2" name="Date Placeholder 1">
            <a:extLst>
              <a:ext uri="{FF2B5EF4-FFF2-40B4-BE49-F238E27FC236}">
                <a16:creationId xmlns:a16="http://schemas.microsoft.com/office/drawing/2014/main" id="{78CF059D-498D-45C5-9278-9BAB301912E4}"/>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07FCE07B-9656-40A6-80D5-F034D20E5534}"/>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6</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6</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6</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6</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6</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6</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6</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6</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dirty="0"/>
              <a:t>These are just 3 general</a:t>
            </a:r>
            <a:r>
              <a:rPr lang="en-US" baseline="0" dirty="0"/>
              <a:t> spiritual lessons Christians are cognizant of.</a:t>
            </a:r>
            <a:endParaRPr lang="en-US" dirty="0"/>
          </a:p>
        </p:txBody>
      </p:sp>
      <p:sp>
        <p:nvSpPr>
          <p:cNvPr id="2" name="Date Placeholder 1">
            <a:extLst>
              <a:ext uri="{FF2B5EF4-FFF2-40B4-BE49-F238E27FC236}">
                <a16:creationId xmlns:a16="http://schemas.microsoft.com/office/drawing/2014/main" id="{00046D7F-E2B7-4335-AAF9-77E8E4F5A081}"/>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629135DB-2786-4A03-A937-E3081C9B4CF1}"/>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7</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7</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7</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7</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7</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7</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7</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7</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dirty="0"/>
              <a:t>It is easily discerned</a:t>
            </a:r>
            <a:r>
              <a:rPr lang="en-US" baseline="0" dirty="0"/>
              <a:t> in our lives - that viewpoint will influence decisions, how relationships are handled, what kind of relationships we will have with others &amp; God, in the character of our family life; living our lives with a view to what is best for each of us spiritually and not just physically</a:t>
            </a:r>
            <a:endParaRPr lang="en-US" dirty="0"/>
          </a:p>
        </p:txBody>
      </p:sp>
      <p:sp>
        <p:nvSpPr>
          <p:cNvPr id="2" name="Date Placeholder 1">
            <a:extLst>
              <a:ext uri="{FF2B5EF4-FFF2-40B4-BE49-F238E27FC236}">
                <a16:creationId xmlns:a16="http://schemas.microsoft.com/office/drawing/2014/main" id="{C4DE3976-467F-4427-B973-AEDF17934835}"/>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8A326163-059D-4184-BD9D-3BD6B9AF8309}"/>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4EDBE4F8-7C1A-9A4E-A081-0B1AC867CDE2}" type="slidenum">
              <a:rPr lang="en-US" sz="1300"/>
              <a:pPr/>
              <a:t>8</a:t>
            </a:fld>
            <a:endParaRPr lang="en-US" sz="1300"/>
          </a:p>
        </p:txBody>
      </p:sp>
      <p:sp>
        <p:nvSpPr>
          <p:cNvPr id="1843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37795A43-9588-774A-B79E-0B0A43B2ECE3}" type="slidenum">
              <a:rPr lang="en-US" sz="1300"/>
              <a:pPr algn="r"/>
              <a:t>8</a:t>
            </a:fld>
            <a:endParaRPr lang="en-US" sz="1300"/>
          </a:p>
        </p:txBody>
      </p:sp>
      <p:sp>
        <p:nvSpPr>
          <p:cNvPr id="1843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8A0AC993-5D67-A940-BC33-E1D0EC47D5B0}" type="slidenum">
              <a:rPr lang="en-US" sz="1300"/>
              <a:pPr algn="r"/>
              <a:t>8</a:t>
            </a:fld>
            <a:endParaRPr lang="en-US" sz="1300"/>
          </a:p>
        </p:txBody>
      </p:sp>
      <p:sp>
        <p:nvSpPr>
          <p:cNvPr id="1843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5A49F6A-E562-9F4E-88A7-F9000D1A7DFF}" type="slidenum">
              <a:rPr lang="en-US" sz="1300"/>
              <a:pPr algn="r"/>
              <a:t>8</a:t>
            </a:fld>
            <a:endParaRPr lang="en-US" sz="1300"/>
          </a:p>
        </p:txBody>
      </p:sp>
      <p:sp>
        <p:nvSpPr>
          <p:cNvPr id="1843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3F2FDC7D-6DD9-CE4A-859D-F3BE8D1151A2}" type="slidenum">
              <a:rPr lang="en-US" sz="1300"/>
              <a:pPr algn="r"/>
              <a:t>8</a:t>
            </a:fld>
            <a:endParaRPr lang="en-US" sz="1300"/>
          </a:p>
        </p:txBody>
      </p:sp>
      <p:sp>
        <p:nvSpPr>
          <p:cNvPr id="1843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5C99E9D2-4ED4-3545-AFBE-4C2180173990}" type="slidenum">
              <a:rPr lang="en-US" sz="1300"/>
              <a:pPr algn="r"/>
              <a:t>8</a:t>
            </a:fld>
            <a:endParaRPr lang="en-US" sz="1300"/>
          </a:p>
        </p:txBody>
      </p:sp>
      <p:sp>
        <p:nvSpPr>
          <p:cNvPr id="18439"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8FCC4B9-5FB8-824E-B729-723880C22FB4}" type="slidenum">
              <a:rPr lang="en-US" sz="1300"/>
              <a:pPr algn="r"/>
              <a:t>8</a:t>
            </a:fld>
            <a:endParaRPr lang="en-US" sz="1300"/>
          </a:p>
        </p:txBody>
      </p:sp>
      <p:sp>
        <p:nvSpPr>
          <p:cNvPr id="18440"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B016BB6-A5B6-A141-92DC-A02ED9D458BF}" type="slidenum">
              <a:rPr lang="en-US" sz="1300"/>
              <a:pPr algn="r"/>
              <a:t>8</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18442"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dirty="0"/>
              <a:t>1a </a:t>
            </a:r>
            <a:r>
              <a:rPr lang="mr-IN" dirty="0"/>
              <a:t>–</a:t>
            </a:r>
            <a:r>
              <a:rPr lang="en-US" dirty="0"/>
              <a:t> presuppositions: evolutionist cannot admit to anything supernatural,</a:t>
            </a:r>
            <a:r>
              <a:rPr lang="en-US" baseline="0" dirty="0"/>
              <a:t> mature Christians can have presuppositions in approaching the Scriptures; 1c </a:t>
            </a:r>
            <a:r>
              <a:rPr lang="mr-IN" baseline="0" dirty="0"/>
              <a:t>–</a:t>
            </a:r>
            <a:r>
              <a:rPr lang="en-US" baseline="0" dirty="0"/>
              <a:t> I Corinthians 15:32 “What do I gain if, humanly speaking, I fought with beasts at Ephesus? If the dead are not raised, ‘Let us eat and drink, for tomorrow we die.’”</a:t>
            </a:r>
            <a:endParaRPr lang="en-US" dirty="0"/>
          </a:p>
        </p:txBody>
      </p:sp>
      <p:sp>
        <p:nvSpPr>
          <p:cNvPr id="2" name="Date Placeholder 1">
            <a:extLst>
              <a:ext uri="{FF2B5EF4-FFF2-40B4-BE49-F238E27FC236}">
                <a16:creationId xmlns:a16="http://schemas.microsoft.com/office/drawing/2014/main" id="{C255A59D-E6CD-4C9D-9F55-B862D2FC91FE}"/>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A9EA0DE0-17F5-44CB-B8EE-D44FB05CE05F}"/>
              </a:ext>
            </a:extLst>
          </p:cNvPr>
          <p:cNvSpPr>
            <a:spLocks noGrp="1"/>
          </p:cNvSpPr>
          <p:nvPr>
            <p:ph type="ftr" sz="quarter" idx="4"/>
          </p:nvPr>
        </p:nvSpPr>
        <p:spPr/>
        <p:txBody>
          <a:bodyPr/>
          <a:lstStyle/>
          <a:p>
            <a:r>
              <a:rPr lang="en-US"/>
              <a:t>Randy Bowles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lvl1pPr>
              <a:defRPr sz="2500">
                <a:solidFill>
                  <a:schemeClr val="tx1"/>
                </a:solidFill>
                <a:latin typeface="Arial" charset="0"/>
                <a:ea typeface="ＭＳ Ｐゴシック" charset="0"/>
                <a:cs typeface="ＭＳ Ｐゴシック" charset="0"/>
              </a:defRPr>
            </a:lvl1pPr>
            <a:lvl2pPr marL="785372" indent="-302066">
              <a:defRPr sz="2500">
                <a:solidFill>
                  <a:schemeClr val="tx1"/>
                </a:solidFill>
                <a:latin typeface="Arial" charset="0"/>
                <a:ea typeface="ＭＳ Ｐゴシック" charset="0"/>
              </a:defRPr>
            </a:lvl2pPr>
            <a:lvl3pPr marL="1208265" indent="-241653">
              <a:defRPr sz="2500">
                <a:solidFill>
                  <a:schemeClr val="tx1"/>
                </a:solidFill>
                <a:latin typeface="Arial" charset="0"/>
                <a:ea typeface="ＭＳ Ｐゴシック" charset="0"/>
              </a:defRPr>
            </a:lvl3pPr>
            <a:lvl4pPr marL="1691571" indent="-241653">
              <a:defRPr sz="2500">
                <a:solidFill>
                  <a:schemeClr val="tx1"/>
                </a:solidFill>
                <a:latin typeface="Arial" charset="0"/>
                <a:ea typeface="ＭＳ Ｐゴシック" charset="0"/>
              </a:defRPr>
            </a:lvl4pPr>
            <a:lvl5pPr marL="2174878" indent="-241653">
              <a:defRPr sz="2500">
                <a:solidFill>
                  <a:schemeClr val="tx1"/>
                </a:solidFill>
                <a:latin typeface="Arial" charset="0"/>
                <a:ea typeface="ＭＳ Ｐゴシック" charset="0"/>
              </a:defRPr>
            </a:lvl5pPr>
            <a:lvl6pPr marL="2658184" indent="-241653" eaLnBrk="0" fontAlgn="base" hangingPunct="0">
              <a:spcBef>
                <a:spcPct val="0"/>
              </a:spcBef>
              <a:spcAft>
                <a:spcPct val="0"/>
              </a:spcAft>
              <a:defRPr sz="2500">
                <a:solidFill>
                  <a:schemeClr val="tx1"/>
                </a:solidFill>
                <a:latin typeface="Arial" charset="0"/>
                <a:ea typeface="ＭＳ Ｐゴシック" charset="0"/>
              </a:defRPr>
            </a:lvl6pPr>
            <a:lvl7pPr marL="3141490" indent="-241653" eaLnBrk="0" fontAlgn="base" hangingPunct="0">
              <a:spcBef>
                <a:spcPct val="0"/>
              </a:spcBef>
              <a:spcAft>
                <a:spcPct val="0"/>
              </a:spcAft>
              <a:defRPr sz="2500">
                <a:solidFill>
                  <a:schemeClr val="tx1"/>
                </a:solidFill>
                <a:latin typeface="Arial" charset="0"/>
                <a:ea typeface="ＭＳ Ｐゴシック" charset="0"/>
              </a:defRPr>
            </a:lvl7pPr>
            <a:lvl8pPr marL="3624796" indent="-241653" eaLnBrk="0" fontAlgn="base" hangingPunct="0">
              <a:spcBef>
                <a:spcPct val="0"/>
              </a:spcBef>
              <a:spcAft>
                <a:spcPct val="0"/>
              </a:spcAft>
              <a:defRPr sz="2500">
                <a:solidFill>
                  <a:schemeClr val="tx1"/>
                </a:solidFill>
                <a:latin typeface="Arial" charset="0"/>
                <a:ea typeface="ＭＳ Ｐゴシック" charset="0"/>
              </a:defRPr>
            </a:lvl8pPr>
            <a:lvl9pPr marL="4108102" indent="-241653" eaLnBrk="0" fontAlgn="base" hangingPunct="0">
              <a:spcBef>
                <a:spcPct val="0"/>
              </a:spcBef>
              <a:spcAft>
                <a:spcPct val="0"/>
              </a:spcAft>
              <a:defRPr sz="2500">
                <a:solidFill>
                  <a:schemeClr val="tx1"/>
                </a:solidFill>
                <a:latin typeface="Arial" charset="0"/>
                <a:ea typeface="ＭＳ Ｐゴシック" charset="0"/>
              </a:defRPr>
            </a:lvl9pPr>
          </a:lstStyle>
          <a:p>
            <a:fld id="{262FA613-BC48-7440-B336-C157A4BD302D}" type="slidenum">
              <a:rPr lang="en-US" sz="1300"/>
              <a:pPr/>
              <a:t>9</a:t>
            </a:fld>
            <a:endParaRPr lang="en-US" sz="1300"/>
          </a:p>
        </p:txBody>
      </p:sp>
      <p:sp>
        <p:nvSpPr>
          <p:cNvPr id="20482"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10866DD-DE83-5C46-BD99-1C2D8158979D}" type="slidenum">
              <a:rPr lang="en-US" sz="1300"/>
              <a:pPr algn="r"/>
              <a:t>9</a:t>
            </a:fld>
            <a:endParaRPr lang="en-US" sz="1300"/>
          </a:p>
        </p:txBody>
      </p:sp>
      <p:sp>
        <p:nvSpPr>
          <p:cNvPr id="20483"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90119AF7-F285-6048-9BFD-B3123BDCAB2D}" type="slidenum">
              <a:rPr lang="en-US" sz="1300"/>
              <a:pPr algn="r"/>
              <a:t>9</a:t>
            </a:fld>
            <a:endParaRPr lang="en-US" sz="1300"/>
          </a:p>
        </p:txBody>
      </p:sp>
      <p:sp>
        <p:nvSpPr>
          <p:cNvPr id="20484"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448F7920-F1CB-984A-8BDF-32940F1F9955}" type="slidenum">
              <a:rPr lang="en-US" sz="1300"/>
              <a:pPr algn="r"/>
              <a:t>9</a:t>
            </a:fld>
            <a:endParaRPr lang="en-US" sz="1300"/>
          </a:p>
        </p:txBody>
      </p:sp>
      <p:sp>
        <p:nvSpPr>
          <p:cNvPr id="20485"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A6D67583-361F-C84D-A471-C30C4F09B3E7}" type="slidenum">
              <a:rPr lang="en-US" sz="1300"/>
              <a:pPr algn="r"/>
              <a:t>9</a:t>
            </a:fld>
            <a:endParaRPr lang="en-US" sz="1300"/>
          </a:p>
        </p:txBody>
      </p:sp>
      <p:sp>
        <p:nvSpPr>
          <p:cNvPr id="20486"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C2625153-EE8D-0F48-94B7-8DAE4BE92264}" type="slidenum">
              <a:rPr lang="en-US" sz="1300"/>
              <a:pPr algn="r"/>
              <a:t>9</a:t>
            </a:fld>
            <a:endParaRPr lang="en-US" sz="1300"/>
          </a:p>
        </p:txBody>
      </p:sp>
      <p:sp>
        <p:nvSpPr>
          <p:cNvPr id="20487"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F234CF8E-663C-5B4A-9515-96D9EC68710D}" type="slidenum">
              <a:rPr lang="en-US" sz="1300"/>
              <a:pPr algn="r"/>
              <a:t>9</a:t>
            </a:fld>
            <a:endParaRPr lang="en-US" sz="1300"/>
          </a:p>
        </p:txBody>
      </p:sp>
      <p:sp>
        <p:nvSpPr>
          <p:cNvPr id="20488" name="Rectangle 7"/>
          <p:cNvSpPr txBox="1">
            <a:spLocks noGrp="1" noChangeArrowheads="1"/>
          </p:cNvSpPr>
          <p:nvPr/>
        </p:nvSpPr>
        <p:spPr bwMode="auto">
          <a:xfrm>
            <a:off x="4145280" y="9121140"/>
            <a:ext cx="3169920" cy="48006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96661" tIns="48331" rIns="96661" bIns="48331" anchor="b"/>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fld id="{27687AB8-8BA3-7840-9CD1-D2C94D354F65}" type="slidenum">
              <a:rPr lang="en-US" sz="1300"/>
              <a:pPr algn="r"/>
              <a:t>9</a:t>
            </a:fld>
            <a:endParaRPr lang="en-US" sz="1300"/>
          </a:p>
        </p:txBody>
      </p:sp>
      <p:sp>
        <p:nvSpPr>
          <p:cNvPr id="53250" name="Rectangle 2"/>
          <p:cNvSpPr>
            <a:spLocks noGrp="1" noRot="1" noChangeAspect="1" noChangeArrowheads="1"/>
          </p:cNvSpPr>
          <p:nvPr>
            <p:ph type="sldImg"/>
          </p:nvPr>
        </p:nvSpPr>
        <p:spPr>
          <a:xfrm>
            <a:off x="0" y="0"/>
            <a:ext cx="0" cy="0"/>
          </a:xfrm>
          <a:solidFill>
            <a:srgbClr val="FFFFFF"/>
          </a:solidFill>
          <a:ln/>
        </p:spPr>
      </p:sp>
      <p:sp>
        <p:nvSpPr>
          <p:cNvPr id="20490"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r>
              <a:rPr lang="en-US" dirty="0"/>
              <a:t>II Peter 1:5-8 provides</a:t>
            </a:r>
            <a:r>
              <a:rPr lang="en-US" baseline="0" dirty="0"/>
              <a:t> a list of qualities we are to have as Christians </a:t>
            </a:r>
            <a:r>
              <a:rPr lang="mr-IN" baseline="0" dirty="0"/>
              <a:t>–</a:t>
            </a:r>
            <a:r>
              <a:rPr lang="en-US" baseline="0" dirty="0"/>
              <a:t> faith, virtue, knowledge, self-control, steadfastness, godliness, brotherly affection, &amp; love.</a:t>
            </a:r>
            <a:endParaRPr lang="en-US" dirty="0"/>
          </a:p>
        </p:txBody>
      </p:sp>
      <p:sp>
        <p:nvSpPr>
          <p:cNvPr id="2" name="Date Placeholder 1">
            <a:extLst>
              <a:ext uri="{FF2B5EF4-FFF2-40B4-BE49-F238E27FC236}">
                <a16:creationId xmlns:a16="http://schemas.microsoft.com/office/drawing/2014/main" id="{A8BAC5E4-9C5B-4CAA-9ABE-070BA2B89754}"/>
              </a:ext>
            </a:extLst>
          </p:cNvPr>
          <p:cNvSpPr>
            <a:spLocks noGrp="1"/>
          </p:cNvSpPr>
          <p:nvPr>
            <p:ph type="dt" idx="1"/>
          </p:nvPr>
        </p:nvSpPr>
        <p:spPr/>
        <p:txBody>
          <a:bodyPr/>
          <a:lstStyle/>
          <a:p>
            <a:r>
              <a:rPr lang="en-US"/>
              <a:t>3/28/2021 pm</a:t>
            </a:r>
          </a:p>
        </p:txBody>
      </p:sp>
      <p:sp>
        <p:nvSpPr>
          <p:cNvPr id="3" name="Footer Placeholder 2">
            <a:extLst>
              <a:ext uri="{FF2B5EF4-FFF2-40B4-BE49-F238E27FC236}">
                <a16:creationId xmlns:a16="http://schemas.microsoft.com/office/drawing/2014/main" id="{FB866C34-200A-444B-B097-DBE0DEF7AF8C}"/>
              </a:ext>
            </a:extLst>
          </p:cNvPr>
          <p:cNvSpPr>
            <a:spLocks noGrp="1"/>
          </p:cNvSpPr>
          <p:nvPr>
            <p:ph type="ftr" sz="quarter" idx="4"/>
          </p:nvPr>
        </p:nvSpPr>
        <p:spPr/>
        <p:txBody>
          <a:bodyPr/>
          <a:lstStyle/>
          <a:p>
            <a:r>
              <a:rPr lang="en-US"/>
              <a:t>Randy Bowles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195372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3813826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123910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1642035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2814076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2808778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907047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1146667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158123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2890662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150E2A1-A15A-3D42-9D75-6AAC0A2F3495}" type="datetimeFigureOut">
              <a:rPr lang="en-US" smtClean="0"/>
              <a:t>3/28/2021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D624BB4-7678-0D44-A2E6-2F758525E5B3}" type="slidenum">
              <a:rPr lang="en-US" smtClean="0"/>
              <a:t>‹#›</a:t>
            </a:fld>
            <a:endParaRPr lang="en-US"/>
          </a:p>
        </p:txBody>
      </p:sp>
    </p:spTree>
    <p:extLst>
      <p:ext uri="{BB962C8B-B14F-4D97-AF65-F5344CB8AC3E}">
        <p14:creationId xmlns:p14="http://schemas.microsoft.com/office/powerpoint/2010/main" val="205818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6796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95D54A2-1D7C-47B6-BBCF-4424E1B8053F}"/>
              </a:ext>
            </a:extLst>
          </p:cNvPr>
          <p:cNvSpPr txBox="1"/>
          <p:nvPr/>
        </p:nvSpPr>
        <p:spPr>
          <a:xfrm>
            <a:off x="1508289" y="1781666"/>
            <a:ext cx="7466029" cy="1015663"/>
          </a:xfrm>
          <a:prstGeom prst="rect">
            <a:avLst/>
          </a:prstGeom>
          <a:noFill/>
        </p:spPr>
        <p:txBody>
          <a:bodyPr wrap="square" rtlCol="0">
            <a:spAutoFit/>
          </a:bodyPr>
          <a:lstStyle/>
          <a:p>
            <a:r>
              <a:rPr lang="en-US" sz="6000" dirty="0">
                <a:latin typeface="Georgia" panose="02040502050405020303" pitchFamily="18" charset="0"/>
              </a:rPr>
              <a:t>Needing New Glasses</a:t>
            </a:r>
          </a:p>
        </p:txBody>
      </p:sp>
      <p:sp>
        <p:nvSpPr>
          <p:cNvPr id="3" name="TextBox 2">
            <a:extLst>
              <a:ext uri="{FF2B5EF4-FFF2-40B4-BE49-F238E27FC236}">
                <a16:creationId xmlns:a16="http://schemas.microsoft.com/office/drawing/2014/main" id="{8068A13C-89E7-4102-BCF9-9788753DDD28}"/>
              </a:ext>
            </a:extLst>
          </p:cNvPr>
          <p:cNvSpPr txBox="1"/>
          <p:nvPr/>
        </p:nvSpPr>
        <p:spPr>
          <a:xfrm>
            <a:off x="5590096" y="2797329"/>
            <a:ext cx="3384222" cy="646331"/>
          </a:xfrm>
          <a:prstGeom prst="rect">
            <a:avLst/>
          </a:prstGeom>
          <a:noFill/>
        </p:spPr>
        <p:txBody>
          <a:bodyPr wrap="square" rtlCol="0">
            <a:spAutoFit/>
          </a:bodyPr>
          <a:lstStyle/>
          <a:p>
            <a:r>
              <a:rPr lang="en-US" sz="3600" dirty="0">
                <a:latin typeface="Georgia" panose="02040502050405020303" pitchFamily="18" charset="0"/>
              </a:rPr>
              <a:t>II Kings 6:16-17</a:t>
            </a:r>
          </a:p>
        </p:txBody>
      </p:sp>
    </p:spTree>
    <p:extLst>
      <p:ext uri="{BB962C8B-B14F-4D97-AF65-F5344CB8AC3E}">
        <p14:creationId xmlns:p14="http://schemas.microsoft.com/office/powerpoint/2010/main" val="1462703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42166" y="76200"/>
            <a:ext cx="934101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But Satan Is Hard At Work</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Satan always has those colored glasses</a:t>
            </a:r>
            <a:endParaRPr lang="en-US" sz="3600" dirty="0">
              <a:solidFill>
                <a:srgbClr val="800000"/>
              </a:solidFill>
              <a:latin typeface="Chalkboard"/>
              <a:cs typeface="Chalkboard"/>
            </a:endParaRP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Christians can lose clarity of vision</a:t>
            </a:r>
            <a:endParaRPr lang="en-US" sz="3600" dirty="0">
              <a:solidFill>
                <a:srgbClr val="800000"/>
              </a:solidFill>
              <a:latin typeface="Chalkboard"/>
              <a:cs typeface="Chalkboard"/>
            </a:endParaRPr>
          </a:p>
        </p:txBody>
      </p:sp>
      <p:sp>
        <p:nvSpPr>
          <p:cNvPr id="19466" name="TextBox 1"/>
          <p:cNvSpPr txBox="1">
            <a:spLocks noChangeArrowheads="1"/>
          </p:cNvSpPr>
          <p:nvPr/>
        </p:nvSpPr>
        <p:spPr bwMode="auto">
          <a:xfrm>
            <a:off x="457200" y="266700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Some fail to grow because they have stopped focusing on spiritual things</a:t>
            </a:r>
          </a:p>
        </p:txBody>
      </p:sp>
      <p:sp>
        <p:nvSpPr>
          <p:cNvPr id="19467" name="TextBox 1"/>
          <p:cNvSpPr txBox="1">
            <a:spLocks noChangeArrowheads="1"/>
          </p:cNvSpPr>
          <p:nvPr/>
        </p:nvSpPr>
        <p:spPr bwMode="auto">
          <a:xfrm>
            <a:off x="457200" y="3757308"/>
            <a:ext cx="8686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vision can become out-of-focus or distorted</a:t>
            </a:r>
          </a:p>
        </p:txBody>
      </p:sp>
      <p:sp>
        <p:nvSpPr>
          <p:cNvPr id="11" name="TextBox 10"/>
          <p:cNvSpPr txBox="1"/>
          <p:nvPr/>
        </p:nvSpPr>
        <p:spPr>
          <a:xfrm>
            <a:off x="890968" y="4297240"/>
            <a:ext cx="4095993"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Current virus obsession</a:t>
            </a:r>
          </a:p>
        </p:txBody>
      </p:sp>
      <p:sp>
        <p:nvSpPr>
          <p:cNvPr id="10" name="Text Box 2"/>
          <p:cNvSpPr txBox="1">
            <a:spLocks noChangeArrowheads="1"/>
          </p:cNvSpPr>
          <p:nvPr/>
        </p:nvSpPr>
        <p:spPr bwMode="auto">
          <a:xfrm>
            <a:off x="225425" y="4904921"/>
            <a:ext cx="8693150" cy="1815882"/>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sz="2800" i="1" dirty="0">
                <a:solidFill>
                  <a:srgbClr val="000090"/>
                </a:solidFill>
                <a:latin typeface="Georgia" charset="0"/>
              </a:rPr>
              <a:t>For to me to live is Christ, and to die is gain. If I am to live in the flesh, that means fruitful labor for me. Yet which I shall choose I cannot tell.</a:t>
            </a:r>
            <a:endParaRPr lang="en-US" altLang="ja-JP" sz="2800" i="1" dirty="0">
              <a:solidFill>
                <a:srgbClr val="000090"/>
              </a:solidFill>
              <a:latin typeface="Georgia" charset="0"/>
            </a:endParaRPr>
          </a:p>
          <a:p>
            <a:pPr>
              <a:defRPr/>
            </a:pPr>
            <a:r>
              <a:rPr lang="en-US" sz="2800" i="1" dirty="0">
                <a:solidFill>
                  <a:srgbClr val="000090"/>
                </a:solidFill>
                <a:latin typeface="Georgia" charset="0"/>
              </a:rPr>
              <a:t>	– Philippians 1:21-22</a:t>
            </a:r>
          </a:p>
        </p:txBody>
      </p:sp>
    </p:spTree>
    <p:extLst>
      <p:ext uri="{BB962C8B-B14F-4D97-AF65-F5344CB8AC3E}">
        <p14:creationId xmlns:p14="http://schemas.microsoft.com/office/powerpoint/2010/main" val="10075287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10" dur="1000" fill="hold"/>
                                        <p:tgtEl>
                                          <p:spTgt spid="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9466"/>
                                        </p:tgtEl>
                                        <p:attrNameLst>
                                          <p:attrName>style.visibility</p:attrName>
                                        </p:attrNameLst>
                                      </p:cBhvr>
                                      <p:to>
                                        <p:strVal val="visible"/>
                                      </p:to>
                                    </p:set>
                                    <p:animEffect transition="in" filter="fade">
                                      <p:cBhvr>
                                        <p:cTn id="19" dur="1000"/>
                                        <p:tgtEl>
                                          <p:spTgt spid="19466"/>
                                        </p:tgtEl>
                                      </p:cBhvr>
                                    </p:animEffect>
                                    <p:anim calcmode="lin" valueType="num">
                                      <p:cBhvr>
                                        <p:cTn id="20" dur="1000" fill="hold"/>
                                        <p:tgtEl>
                                          <p:spTgt spid="19466"/>
                                        </p:tgtEl>
                                        <p:attrNameLst>
                                          <p:attrName>ppt_x</p:attrName>
                                        </p:attrNameLst>
                                      </p:cBhvr>
                                      <p:tavLst>
                                        <p:tav tm="0">
                                          <p:val>
                                            <p:strVal val="#ppt_x"/>
                                          </p:val>
                                        </p:tav>
                                        <p:tav tm="100000">
                                          <p:val>
                                            <p:strVal val="#ppt_x"/>
                                          </p:val>
                                        </p:tav>
                                      </p:tavLst>
                                    </p:anim>
                                    <p:anim calcmode="lin" valueType="num">
                                      <p:cBhvr>
                                        <p:cTn id="21" dur="1000" fill="hold"/>
                                        <p:tgtEl>
                                          <p:spTgt spid="19466"/>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467"/>
                                        </p:tgtEl>
                                        <p:attrNameLst>
                                          <p:attrName>style.visibility</p:attrName>
                                        </p:attrNameLst>
                                      </p:cBhvr>
                                      <p:to>
                                        <p:strVal val="visible"/>
                                      </p:to>
                                    </p:set>
                                    <p:animEffect transition="in" filter="fade">
                                      <p:cBhvr>
                                        <p:cTn id="26" dur="1000"/>
                                        <p:tgtEl>
                                          <p:spTgt spid="19467"/>
                                        </p:tgtEl>
                                      </p:cBhvr>
                                    </p:animEffect>
                                    <p:anim calcmode="lin" valueType="num">
                                      <p:cBhvr>
                                        <p:cTn id="27" dur="1000" fill="hold"/>
                                        <p:tgtEl>
                                          <p:spTgt spid="19467"/>
                                        </p:tgtEl>
                                        <p:attrNameLst>
                                          <p:attrName>ppt_x</p:attrName>
                                        </p:attrNameLst>
                                      </p:cBhvr>
                                      <p:tavLst>
                                        <p:tav tm="0">
                                          <p:val>
                                            <p:strVal val="#ppt_x"/>
                                          </p:val>
                                        </p:tav>
                                        <p:tav tm="100000">
                                          <p:val>
                                            <p:strVal val="#ppt_x"/>
                                          </p:val>
                                        </p:tav>
                                      </p:tavLst>
                                    </p:anim>
                                    <p:anim calcmode="lin" valueType="num">
                                      <p:cBhvr>
                                        <p:cTn id="28" dur="1000" fill="hold"/>
                                        <p:tgtEl>
                                          <p:spTgt spid="1946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fade">
                                      <p:cBhvr>
                                        <p:cTn id="33" dur="1000"/>
                                        <p:tgtEl>
                                          <p:spTgt spid="11"/>
                                        </p:tgtEl>
                                      </p:cBhvr>
                                    </p:animEffect>
                                    <p:anim calcmode="lin" valueType="num">
                                      <p:cBhvr>
                                        <p:cTn id="34" dur="1000" fill="hold"/>
                                        <p:tgtEl>
                                          <p:spTgt spid="11"/>
                                        </p:tgtEl>
                                        <p:attrNameLst>
                                          <p:attrName>ppt_x</p:attrName>
                                        </p:attrNameLst>
                                      </p:cBhvr>
                                      <p:tavLst>
                                        <p:tav tm="0">
                                          <p:val>
                                            <p:strVal val="#ppt_x"/>
                                          </p:val>
                                        </p:tav>
                                        <p:tav tm="100000">
                                          <p:val>
                                            <p:strVal val="#ppt_x"/>
                                          </p:val>
                                        </p:tav>
                                      </p:tavLst>
                                    </p:anim>
                                    <p:anim calcmode="lin" valueType="num">
                                      <p:cBhvr>
                                        <p:cTn id="3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9466" grpId="0"/>
      <p:bldP spid="19467"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42166" y="76200"/>
            <a:ext cx="934101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But Satan Is Hard At Work</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Satan always has those colored glasses</a:t>
            </a:r>
            <a:endParaRPr lang="en-US" sz="3600" dirty="0">
              <a:solidFill>
                <a:srgbClr val="800000"/>
              </a:solidFill>
              <a:latin typeface="Chalkboard"/>
              <a:cs typeface="Chalkboard"/>
            </a:endParaRP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Christians can lose clarity of vision</a:t>
            </a:r>
            <a:endParaRPr lang="en-US" sz="3600" dirty="0">
              <a:solidFill>
                <a:srgbClr val="800000"/>
              </a:solidFill>
              <a:latin typeface="Chalkboard"/>
              <a:cs typeface="Chalkboard"/>
            </a:endParaRPr>
          </a:p>
        </p:txBody>
      </p:sp>
      <p:sp>
        <p:nvSpPr>
          <p:cNvPr id="19466" name="TextBox 1"/>
          <p:cNvSpPr txBox="1">
            <a:spLocks noChangeArrowheads="1"/>
          </p:cNvSpPr>
          <p:nvPr/>
        </p:nvSpPr>
        <p:spPr bwMode="auto">
          <a:xfrm>
            <a:off x="457200" y="266700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Some fail to grow because they have stopped focusing on spiritual things</a:t>
            </a:r>
          </a:p>
        </p:txBody>
      </p:sp>
      <p:sp>
        <p:nvSpPr>
          <p:cNvPr id="19467" name="TextBox 1"/>
          <p:cNvSpPr txBox="1">
            <a:spLocks noChangeArrowheads="1"/>
          </p:cNvSpPr>
          <p:nvPr/>
        </p:nvSpPr>
        <p:spPr bwMode="auto">
          <a:xfrm>
            <a:off x="457200" y="3757308"/>
            <a:ext cx="8686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vision can become out-of-focus or distorted</a:t>
            </a:r>
          </a:p>
        </p:txBody>
      </p:sp>
      <p:sp>
        <p:nvSpPr>
          <p:cNvPr id="10" name="TextBox 9"/>
          <p:cNvSpPr txBox="1"/>
          <p:nvPr/>
        </p:nvSpPr>
        <p:spPr>
          <a:xfrm>
            <a:off x="890968" y="4811364"/>
            <a:ext cx="3788217"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Current racial tension</a:t>
            </a:r>
          </a:p>
        </p:txBody>
      </p:sp>
      <p:sp>
        <p:nvSpPr>
          <p:cNvPr id="11" name="TextBox 10"/>
          <p:cNvSpPr txBox="1"/>
          <p:nvPr/>
        </p:nvSpPr>
        <p:spPr>
          <a:xfrm>
            <a:off x="890968" y="4297240"/>
            <a:ext cx="4095993"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Current virus obsession</a:t>
            </a:r>
          </a:p>
        </p:txBody>
      </p:sp>
      <p:sp>
        <p:nvSpPr>
          <p:cNvPr id="12" name="Text Box 2"/>
          <p:cNvSpPr txBox="1">
            <a:spLocks noChangeArrowheads="1"/>
          </p:cNvSpPr>
          <p:nvPr/>
        </p:nvSpPr>
        <p:spPr bwMode="auto">
          <a:xfrm>
            <a:off x="225425" y="5245701"/>
            <a:ext cx="8693150" cy="1569660"/>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i="1" dirty="0">
                <a:solidFill>
                  <a:srgbClr val="000090"/>
                </a:solidFill>
                <a:latin typeface="Georgia" charset="0"/>
              </a:rPr>
              <a:t>You are the salt of the earth, but if salt has lost its taste, how shall its saltiness be restored? It is no longer good for any-thing except to be thrown out and trampled under people’s feet.	– Matthew 5:13</a:t>
            </a:r>
          </a:p>
        </p:txBody>
      </p:sp>
    </p:spTree>
    <p:extLst>
      <p:ext uri="{BB962C8B-B14F-4D97-AF65-F5344CB8AC3E}">
        <p14:creationId xmlns:p14="http://schemas.microsoft.com/office/powerpoint/2010/main" val="291835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42166" y="76200"/>
            <a:ext cx="934101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But Satan Is Hard At Work</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Satan always has those colored glasses</a:t>
            </a:r>
            <a:endParaRPr lang="en-US" sz="3600" dirty="0">
              <a:solidFill>
                <a:srgbClr val="800000"/>
              </a:solidFill>
              <a:latin typeface="Chalkboard"/>
              <a:cs typeface="Chalkboard"/>
            </a:endParaRP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Christians can lose clarity of vision</a:t>
            </a:r>
            <a:endParaRPr lang="en-US" sz="3600" dirty="0">
              <a:solidFill>
                <a:srgbClr val="800000"/>
              </a:solidFill>
              <a:latin typeface="Chalkboard"/>
              <a:cs typeface="Chalkboard"/>
            </a:endParaRPr>
          </a:p>
        </p:txBody>
      </p:sp>
      <p:sp>
        <p:nvSpPr>
          <p:cNvPr id="19466" name="TextBox 1"/>
          <p:cNvSpPr txBox="1">
            <a:spLocks noChangeArrowheads="1"/>
          </p:cNvSpPr>
          <p:nvPr/>
        </p:nvSpPr>
        <p:spPr bwMode="auto">
          <a:xfrm>
            <a:off x="457200" y="266700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Some fail to grow because they have stopped focusing on spiritual things</a:t>
            </a:r>
          </a:p>
        </p:txBody>
      </p:sp>
      <p:sp>
        <p:nvSpPr>
          <p:cNvPr id="19467" name="TextBox 1"/>
          <p:cNvSpPr txBox="1">
            <a:spLocks noChangeArrowheads="1"/>
          </p:cNvSpPr>
          <p:nvPr/>
        </p:nvSpPr>
        <p:spPr bwMode="auto">
          <a:xfrm>
            <a:off x="457200" y="3757308"/>
            <a:ext cx="8686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vision can become out-of-focus or distorted</a:t>
            </a:r>
          </a:p>
        </p:txBody>
      </p:sp>
      <p:sp>
        <p:nvSpPr>
          <p:cNvPr id="10" name="TextBox 9"/>
          <p:cNvSpPr txBox="1"/>
          <p:nvPr/>
        </p:nvSpPr>
        <p:spPr>
          <a:xfrm>
            <a:off x="890968" y="4811364"/>
            <a:ext cx="3788217"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Current racial tension</a:t>
            </a:r>
          </a:p>
        </p:txBody>
      </p:sp>
      <p:sp>
        <p:nvSpPr>
          <p:cNvPr id="11" name="TextBox 10"/>
          <p:cNvSpPr txBox="1"/>
          <p:nvPr/>
        </p:nvSpPr>
        <p:spPr>
          <a:xfrm>
            <a:off x="890968" y="4297240"/>
            <a:ext cx="4095993"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Current virus obsession</a:t>
            </a:r>
          </a:p>
        </p:txBody>
      </p:sp>
      <p:sp>
        <p:nvSpPr>
          <p:cNvPr id="13" name="TextBox 12"/>
          <p:cNvSpPr txBox="1"/>
          <p:nvPr/>
        </p:nvSpPr>
        <p:spPr>
          <a:xfrm>
            <a:off x="890968" y="5325487"/>
            <a:ext cx="4980851"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Current political environment</a:t>
            </a:r>
          </a:p>
        </p:txBody>
      </p:sp>
    </p:spTree>
    <p:extLst>
      <p:ext uri="{BB962C8B-B14F-4D97-AF65-F5344CB8AC3E}">
        <p14:creationId xmlns:p14="http://schemas.microsoft.com/office/powerpoint/2010/main" val="3465011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42166" y="76200"/>
            <a:ext cx="934101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But Satan Is Hard At Work</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Satan always has those colored glasses</a:t>
            </a:r>
            <a:endParaRPr lang="en-US" sz="3600" dirty="0">
              <a:solidFill>
                <a:srgbClr val="800000"/>
              </a:solidFill>
              <a:latin typeface="Chalkboard"/>
              <a:cs typeface="Chalkboard"/>
            </a:endParaRP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Christians can lose clarity of vision</a:t>
            </a:r>
            <a:endParaRPr lang="en-US" sz="3600" dirty="0">
              <a:solidFill>
                <a:srgbClr val="800000"/>
              </a:solidFill>
              <a:latin typeface="Chalkboard"/>
              <a:cs typeface="Chalkboard"/>
            </a:endParaRPr>
          </a:p>
        </p:txBody>
      </p:sp>
      <p:sp>
        <p:nvSpPr>
          <p:cNvPr id="19466" name="TextBox 1"/>
          <p:cNvSpPr txBox="1">
            <a:spLocks noChangeArrowheads="1"/>
          </p:cNvSpPr>
          <p:nvPr/>
        </p:nvSpPr>
        <p:spPr bwMode="auto">
          <a:xfrm>
            <a:off x="457200" y="266700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Some fail to grow because they have stopped focusing on spiritual things</a:t>
            </a:r>
          </a:p>
        </p:txBody>
      </p:sp>
      <p:sp>
        <p:nvSpPr>
          <p:cNvPr id="19467" name="TextBox 1"/>
          <p:cNvSpPr txBox="1">
            <a:spLocks noChangeArrowheads="1"/>
          </p:cNvSpPr>
          <p:nvPr/>
        </p:nvSpPr>
        <p:spPr bwMode="auto">
          <a:xfrm>
            <a:off x="457200" y="3757308"/>
            <a:ext cx="8686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vision can become out-of-focus or distorted</a:t>
            </a:r>
          </a:p>
        </p:txBody>
      </p:sp>
      <p:sp>
        <p:nvSpPr>
          <p:cNvPr id="12" name="Text Box 2"/>
          <p:cNvSpPr txBox="1">
            <a:spLocks noChangeArrowheads="1"/>
          </p:cNvSpPr>
          <p:nvPr/>
        </p:nvSpPr>
        <p:spPr bwMode="auto">
          <a:xfrm>
            <a:off x="225425" y="4626101"/>
            <a:ext cx="8693150" cy="1938992"/>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i="1" dirty="0">
                <a:solidFill>
                  <a:srgbClr val="000090"/>
                </a:solidFill>
                <a:latin typeface="Georgia" charset="0"/>
              </a:rPr>
              <a:t>Let every person be subject to the governing authorities. For there is no authority except from God, and those that exist have been instituted by God. Therefore, whoever resists the authorities resists what God has appointed, and those who resist will incur judgment.	– Romans 13:1-2</a:t>
            </a:r>
          </a:p>
        </p:txBody>
      </p:sp>
    </p:spTree>
    <p:extLst>
      <p:ext uri="{BB962C8B-B14F-4D97-AF65-F5344CB8AC3E}">
        <p14:creationId xmlns:p14="http://schemas.microsoft.com/office/powerpoint/2010/main" val="368223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42166" y="76200"/>
            <a:ext cx="934101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But Satan Is Hard At Work</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Satan always has those colored glasses</a:t>
            </a:r>
            <a:endParaRPr lang="en-US" sz="3600" dirty="0">
              <a:solidFill>
                <a:srgbClr val="800000"/>
              </a:solidFill>
              <a:latin typeface="Chalkboard"/>
              <a:cs typeface="Chalkboard"/>
            </a:endParaRP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Christians can lose clarity of vision</a:t>
            </a:r>
            <a:endParaRPr lang="en-US" sz="3600" dirty="0">
              <a:solidFill>
                <a:srgbClr val="800000"/>
              </a:solidFill>
              <a:latin typeface="Chalkboard"/>
              <a:cs typeface="Chalkboard"/>
            </a:endParaRPr>
          </a:p>
        </p:txBody>
      </p:sp>
      <p:sp>
        <p:nvSpPr>
          <p:cNvPr id="19466" name="TextBox 1"/>
          <p:cNvSpPr txBox="1">
            <a:spLocks noChangeArrowheads="1"/>
          </p:cNvSpPr>
          <p:nvPr/>
        </p:nvSpPr>
        <p:spPr bwMode="auto">
          <a:xfrm>
            <a:off x="457200" y="266700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Some fail to grow because they have stopped focusing on spiritual things</a:t>
            </a:r>
          </a:p>
        </p:txBody>
      </p:sp>
      <p:sp>
        <p:nvSpPr>
          <p:cNvPr id="19467" name="TextBox 1"/>
          <p:cNvSpPr txBox="1">
            <a:spLocks noChangeArrowheads="1"/>
          </p:cNvSpPr>
          <p:nvPr/>
        </p:nvSpPr>
        <p:spPr bwMode="auto">
          <a:xfrm>
            <a:off x="457200" y="3757308"/>
            <a:ext cx="8686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vision can become out-of-focus or distorted</a:t>
            </a:r>
          </a:p>
        </p:txBody>
      </p:sp>
      <p:sp>
        <p:nvSpPr>
          <p:cNvPr id="14" name="Text Box 2"/>
          <p:cNvSpPr txBox="1">
            <a:spLocks noChangeArrowheads="1"/>
          </p:cNvSpPr>
          <p:nvPr/>
        </p:nvSpPr>
        <p:spPr bwMode="auto">
          <a:xfrm>
            <a:off x="225425" y="4765511"/>
            <a:ext cx="8693150" cy="1569660"/>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i="1" dirty="0">
                <a:solidFill>
                  <a:srgbClr val="000090"/>
                </a:solidFill>
                <a:latin typeface="Georgia" charset="0"/>
              </a:rPr>
              <a:t>Jesus answered, “My kingdom is not of this world. If my kingdom were of this world, my servants would have been fighting, that I might not be delivered over to the Jews. But my kingdom is not of this world.”	– John 18:36</a:t>
            </a:r>
          </a:p>
        </p:txBody>
      </p:sp>
    </p:spTree>
    <p:extLst>
      <p:ext uri="{BB962C8B-B14F-4D97-AF65-F5344CB8AC3E}">
        <p14:creationId xmlns:p14="http://schemas.microsoft.com/office/powerpoint/2010/main" val="4232137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2"/>
          <p:cNvSpPr txBox="1">
            <a:spLocks noChangeArrowheads="1"/>
          </p:cNvSpPr>
          <p:nvPr/>
        </p:nvSpPr>
        <p:spPr bwMode="auto">
          <a:xfrm>
            <a:off x="2781300" y="6350"/>
            <a:ext cx="3584575" cy="9144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5400" u="sng">
                <a:solidFill>
                  <a:srgbClr val="800000"/>
                </a:solidFill>
                <a:latin typeface="Gill Sans" charset="0"/>
              </a:rPr>
              <a:t>Conclusions</a:t>
            </a:r>
          </a:p>
        </p:txBody>
      </p:sp>
      <p:sp>
        <p:nvSpPr>
          <p:cNvPr id="54275" name="Text Box 3"/>
          <p:cNvSpPr txBox="1">
            <a:spLocks noChangeArrowheads="1"/>
          </p:cNvSpPr>
          <p:nvPr/>
        </p:nvSpPr>
        <p:spPr bwMode="auto">
          <a:xfrm>
            <a:off x="0" y="990600"/>
            <a:ext cx="9296400" cy="212365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marL="682625" indent="-68262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F"/>
            </a:pPr>
            <a:r>
              <a:rPr lang="en-US" sz="4400" dirty="0">
                <a:solidFill>
                  <a:srgbClr val="800000"/>
                </a:solidFill>
                <a:latin typeface="Gill Sans" charset="0"/>
              </a:rPr>
              <a:t>We serve an awesome God </a:t>
            </a:r>
            <a:r>
              <a:rPr lang="mr-IN" sz="4400" dirty="0">
                <a:solidFill>
                  <a:srgbClr val="800000"/>
                </a:solidFill>
                <a:latin typeface="Gill Sans" charset="0"/>
              </a:rPr>
              <a:t>–</a:t>
            </a:r>
            <a:r>
              <a:rPr lang="en-US" sz="4400" dirty="0">
                <a:solidFill>
                  <a:srgbClr val="800000"/>
                </a:solidFill>
                <a:latin typeface="Gill Sans" charset="0"/>
              </a:rPr>
              <a:t> one that is in total control of the world, loves us, and wants the best for us</a:t>
            </a:r>
          </a:p>
        </p:txBody>
      </p:sp>
      <p:sp>
        <p:nvSpPr>
          <p:cNvPr id="54276" name="Text Box 4"/>
          <p:cNvSpPr txBox="1">
            <a:spLocks noChangeArrowheads="1"/>
          </p:cNvSpPr>
          <p:nvPr/>
        </p:nvSpPr>
        <p:spPr bwMode="auto">
          <a:xfrm>
            <a:off x="0" y="3457212"/>
            <a:ext cx="9144000" cy="14465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lvl1pPr marL="682625" indent="-68262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F"/>
            </a:pPr>
            <a:r>
              <a:rPr lang="en-US" sz="4400" dirty="0">
                <a:solidFill>
                  <a:srgbClr val="800000"/>
                </a:solidFill>
                <a:latin typeface="Gill Sans" charset="0"/>
              </a:rPr>
              <a:t>Satan wants to distort our vision and distract our attention</a:t>
            </a:r>
          </a:p>
        </p:txBody>
      </p:sp>
      <p:sp>
        <p:nvSpPr>
          <p:cNvPr id="54277" name="Text Box 5"/>
          <p:cNvSpPr txBox="1">
            <a:spLocks noChangeArrowheads="1"/>
          </p:cNvSpPr>
          <p:nvPr/>
        </p:nvSpPr>
        <p:spPr bwMode="auto">
          <a:xfrm>
            <a:off x="0" y="5246715"/>
            <a:ext cx="9144000" cy="14465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a:spAutoFit/>
          </a:bodyPr>
          <a:lstStyle>
            <a:lvl1pPr marL="682625" indent="-68262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F"/>
            </a:pPr>
            <a:r>
              <a:rPr lang="en-US" sz="4400" dirty="0">
                <a:solidFill>
                  <a:srgbClr val="800000"/>
                </a:solidFill>
                <a:latin typeface="Gill Sans" charset="0"/>
              </a:rPr>
              <a:t>Maintaining clarity of vision brings us comfort, hope, and conviction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afterEffect">
                                  <p:stCondLst>
                                    <p:cond delay="1000"/>
                                  </p:stCondLst>
                                  <p:childTnLst>
                                    <p:set>
                                      <p:cBhvr>
                                        <p:cTn id="6" dur="1" fill="hold">
                                          <p:stCondLst>
                                            <p:cond delay="0"/>
                                          </p:stCondLst>
                                        </p:cTn>
                                        <p:tgtEl>
                                          <p:spTgt spid="54275"/>
                                        </p:tgtEl>
                                        <p:attrNameLst>
                                          <p:attrName>style.visibility</p:attrName>
                                        </p:attrNameLst>
                                      </p:cBhvr>
                                      <p:to>
                                        <p:strVal val="visible"/>
                                      </p:to>
                                    </p:set>
                                    <p:animEffect transition="in" filter="fade">
                                      <p:cBhvr>
                                        <p:cTn id="7" dur="1000"/>
                                        <p:tgtEl>
                                          <p:spTgt spid="54275"/>
                                        </p:tgtEl>
                                      </p:cBhvr>
                                    </p:animEffect>
                                    <p:anim calcmode="lin" valueType="num">
                                      <p:cBhvr>
                                        <p:cTn id="8" dur="1000" fill="hold"/>
                                        <p:tgtEl>
                                          <p:spTgt spid="54275"/>
                                        </p:tgtEl>
                                        <p:attrNameLst>
                                          <p:attrName>ppt_x</p:attrName>
                                        </p:attrNameLst>
                                      </p:cBhvr>
                                      <p:tavLst>
                                        <p:tav tm="0">
                                          <p:val>
                                            <p:strVal val="#ppt_x"/>
                                          </p:val>
                                        </p:tav>
                                        <p:tav tm="100000">
                                          <p:val>
                                            <p:strVal val="#ppt_x"/>
                                          </p:val>
                                        </p:tav>
                                      </p:tavLst>
                                    </p:anim>
                                    <p:anim calcmode="lin" valueType="num">
                                      <p:cBhvr>
                                        <p:cTn id="9" dur="900" decel="100000" fill="hold"/>
                                        <p:tgtEl>
                                          <p:spTgt spid="5427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4275"/>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54276"/>
                                        </p:tgtEl>
                                        <p:attrNameLst>
                                          <p:attrName>style.visibility</p:attrName>
                                        </p:attrNameLst>
                                      </p:cBhvr>
                                      <p:to>
                                        <p:strVal val="visible"/>
                                      </p:to>
                                    </p:set>
                                    <p:animEffect transition="in" filter="fade">
                                      <p:cBhvr>
                                        <p:cTn id="15" dur="1000"/>
                                        <p:tgtEl>
                                          <p:spTgt spid="54276"/>
                                        </p:tgtEl>
                                      </p:cBhvr>
                                    </p:animEffect>
                                    <p:anim calcmode="lin" valueType="num">
                                      <p:cBhvr>
                                        <p:cTn id="16" dur="1000" fill="hold"/>
                                        <p:tgtEl>
                                          <p:spTgt spid="54276"/>
                                        </p:tgtEl>
                                        <p:attrNameLst>
                                          <p:attrName>ppt_x</p:attrName>
                                        </p:attrNameLst>
                                      </p:cBhvr>
                                      <p:tavLst>
                                        <p:tav tm="0">
                                          <p:val>
                                            <p:strVal val="#ppt_x"/>
                                          </p:val>
                                        </p:tav>
                                        <p:tav tm="100000">
                                          <p:val>
                                            <p:strVal val="#ppt_x"/>
                                          </p:val>
                                        </p:tav>
                                      </p:tavLst>
                                    </p:anim>
                                    <p:anim calcmode="lin" valueType="num">
                                      <p:cBhvr>
                                        <p:cTn id="17" dur="900" decel="100000" fill="hold"/>
                                        <p:tgtEl>
                                          <p:spTgt spid="54276"/>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4276"/>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54277"/>
                                        </p:tgtEl>
                                        <p:attrNameLst>
                                          <p:attrName>style.visibility</p:attrName>
                                        </p:attrNameLst>
                                      </p:cBhvr>
                                      <p:to>
                                        <p:strVal val="visible"/>
                                      </p:to>
                                    </p:set>
                                    <p:animEffect transition="in" filter="fade">
                                      <p:cBhvr>
                                        <p:cTn id="23" dur="1000"/>
                                        <p:tgtEl>
                                          <p:spTgt spid="54277"/>
                                        </p:tgtEl>
                                      </p:cBhvr>
                                    </p:animEffect>
                                    <p:anim calcmode="lin" valueType="num">
                                      <p:cBhvr>
                                        <p:cTn id="24" dur="1000" fill="hold"/>
                                        <p:tgtEl>
                                          <p:spTgt spid="54277"/>
                                        </p:tgtEl>
                                        <p:attrNameLst>
                                          <p:attrName>ppt_x</p:attrName>
                                        </p:attrNameLst>
                                      </p:cBhvr>
                                      <p:tavLst>
                                        <p:tav tm="0">
                                          <p:val>
                                            <p:strVal val="#ppt_x"/>
                                          </p:val>
                                        </p:tav>
                                        <p:tav tm="100000">
                                          <p:val>
                                            <p:strVal val="#ppt_x"/>
                                          </p:val>
                                        </p:tav>
                                      </p:tavLst>
                                    </p:anim>
                                    <p:anim calcmode="lin" valueType="num">
                                      <p:cBhvr>
                                        <p:cTn id="25" dur="900" decel="100000" fill="hold"/>
                                        <p:tgtEl>
                                          <p:spTgt spid="54277"/>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427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p:bldP spid="54276" grpId="0"/>
      <p:bldP spid="5427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236.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75" y="106068"/>
            <a:ext cx="9078450" cy="4539225"/>
          </a:xfrm>
          <a:prstGeom prst="rect">
            <a:avLst/>
          </a:prstGeom>
        </p:spPr>
      </p:pic>
      <p:sp>
        <p:nvSpPr>
          <p:cNvPr id="3" name="Text Box 2"/>
          <p:cNvSpPr txBox="1">
            <a:spLocks noChangeArrowheads="1"/>
          </p:cNvSpPr>
          <p:nvPr/>
        </p:nvSpPr>
        <p:spPr bwMode="auto">
          <a:xfrm>
            <a:off x="225425" y="4863021"/>
            <a:ext cx="8693150" cy="1815882"/>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sz="2800" i="1" dirty="0">
                <a:solidFill>
                  <a:srgbClr val="000090"/>
                </a:solidFill>
                <a:latin typeface="Georgia" charset="0"/>
              </a:rPr>
              <a:t>He said, “Do not be afraid, for those who are with us are more than those who are with them.” Then Elisha prayed and said, “O </a:t>
            </a:r>
            <a:r>
              <a:rPr lang="en-US" sz="2800" i="1" cap="small" dirty="0">
                <a:solidFill>
                  <a:srgbClr val="000090"/>
                </a:solidFill>
                <a:latin typeface="Georgia" charset="0"/>
              </a:rPr>
              <a:t>Lord</a:t>
            </a:r>
            <a:r>
              <a:rPr lang="en-US" sz="2800" i="1" dirty="0">
                <a:solidFill>
                  <a:srgbClr val="000090"/>
                </a:solidFill>
                <a:latin typeface="Georgia" charset="0"/>
              </a:rPr>
              <a:t>, please open his eyes that he may see.”	- II Kings 6:16-17a</a:t>
            </a:r>
          </a:p>
        </p:txBody>
      </p:sp>
    </p:spTree>
    <p:extLst>
      <p:ext uri="{BB962C8B-B14F-4D97-AF65-F5344CB8AC3E}">
        <p14:creationId xmlns:p14="http://schemas.microsoft.com/office/powerpoint/2010/main" val="376868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225425" y="1012954"/>
            <a:ext cx="8693150" cy="4832093"/>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sz="2800" i="1" dirty="0">
                <a:solidFill>
                  <a:srgbClr val="000090"/>
                </a:solidFill>
                <a:latin typeface="Georgia" charset="0"/>
              </a:rPr>
              <a:t>I do not cease to give thanks for you, remembering you in my prayers, that the God of our Lord Jesus Christ, the Father of glory, may give you a spirit of wisdom and of revelation in the knowledge of him, having the eyes of your hearts enlightened, that you may know what is the hope to which he has called you, what are the riches of his glorious inheritance in the saints, and what is the immeasurable greatness of his power toward us who believe, according to the working of his great might …</a:t>
            </a:r>
            <a:endParaRPr lang="en-US" altLang="ja-JP" sz="2800" i="1" dirty="0">
              <a:solidFill>
                <a:srgbClr val="000090"/>
              </a:solidFill>
              <a:latin typeface="Georgia" charset="0"/>
            </a:endParaRPr>
          </a:p>
          <a:p>
            <a:pPr>
              <a:defRPr/>
            </a:pPr>
            <a:r>
              <a:rPr lang="en-US" sz="2800" i="1" dirty="0">
                <a:solidFill>
                  <a:srgbClr val="000090"/>
                </a:solidFill>
                <a:latin typeface="Georgia" charset="0"/>
              </a:rPr>
              <a:t>	– Ephesians 1:16-19</a:t>
            </a:r>
          </a:p>
        </p:txBody>
      </p:sp>
      <p:cxnSp>
        <p:nvCxnSpPr>
          <p:cNvPr id="6" name="Straight Connector 5"/>
          <p:cNvCxnSpPr/>
          <p:nvPr/>
        </p:nvCxnSpPr>
        <p:spPr>
          <a:xfrm>
            <a:off x="360586" y="3198701"/>
            <a:ext cx="6678687" cy="15680"/>
          </a:xfrm>
          <a:prstGeom prst="line">
            <a:avLst/>
          </a:prstGeom>
          <a:ln w="28575" cmpd="sng">
            <a:solidFill>
              <a:srgbClr val="00009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9541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2228" name="Text Box 4"/>
          <p:cNvSpPr txBox="1">
            <a:spLocks noChangeArrowheads="1"/>
          </p:cNvSpPr>
          <p:nvPr/>
        </p:nvSpPr>
        <p:spPr bwMode="auto">
          <a:xfrm>
            <a:off x="431764" y="76200"/>
            <a:ext cx="819316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Christians are Different</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sz="3600" dirty="0">
                <a:solidFill>
                  <a:srgbClr val="800000"/>
                </a:solidFill>
                <a:latin typeface="Chalkboard"/>
                <a:cs typeface="Chalkboard"/>
              </a:rPr>
              <a:t>Sometimes creates tension (persecution)</a:t>
            </a:r>
          </a:p>
        </p:txBody>
      </p:sp>
      <p:sp>
        <p:nvSpPr>
          <p:cNvPr id="12" name="Text Box 2"/>
          <p:cNvSpPr txBox="1">
            <a:spLocks noChangeArrowheads="1"/>
          </p:cNvSpPr>
          <p:nvPr/>
        </p:nvSpPr>
        <p:spPr bwMode="auto">
          <a:xfrm>
            <a:off x="225425" y="2384621"/>
            <a:ext cx="8693150" cy="2246769"/>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sz="2800" i="1" dirty="0">
                <a:solidFill>
                  <a:srgbClr val="000090"/>
                </a:solidFill>
                <a:latin typeface="Georgia" charset="0"/>
              </a:rPr>
              <a:t>Remember the word that I said to you: “A servant is not greater than his master.” If they persecuted me, they will also persecute you. If they kept my word, they will also keep yours.</a:t>
            </a:r>
            <a:endParaRPr lang="en-US" altLang="ja-JP" sz="2800" i="1" dirty="0">
              <a:solidFill>
                <a:srgbClr val="000090"/>
              </a:solidFill>
              <a:latin typeface="Georgia" charset="0"/>
            </a:endParaRPr>
          </a:p>
          <a:p>
            <a:pPr>
              <a:defRPr/>
            </a:pPr>
            <a:r>
              <a:rPr lang="en-US" sz="2800" i="1" dirty="0">
                <a:solidFill>
                  <a:srgbClr val="000090"/>
                </a:solidFill>
                <a:latin typeface="Georgia" charset="0"/>
              </a:rPr>
              <a:t>	– John 15:20</a:t>
            </a:r>
          </a:p>
        </p:txBody>
      </p:sp>
      <p:sp>
        <p:nvSpPr>
          <p:cNvPr id="7" name="Text Box 10"/>
          <p:cNvSpPr txBox="1">
            <a:spLocks noChangeArrowheads="1"/>
          </p:cNvSpPr>
          <p:nvPr/>
        </p:nvSpPr>
        <p:spPr bwMode="auto">
          <a:xfrm>
            <a:off x="0" y="5150480"/>
            <a:ext cx="8993188" cy="1200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sz="3600" dirty="0">
                <a:solidFill>
                  <a:srgbClr val="800000"/>
                </a:solidFill>
                <a:latin typeface="Chalkboard"/>
                <a:cs typeface="Chalkboard"/>
              </a:rPr>
              <a:t>Nevertheless, we need to maintain our perspective and clarity of vision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iterate type="lt">
                                    <p:tmPct val="0"/>
                                  </p:iterate>
                                  <p:childTnLst>
                                    <p:set>
                                      <p:cBhvr>
                                        <p:cTn id="6" dur="1" fill="hold">
                                          <p:stCondLst>
                                            <p:cond delay="0"/>
                                          </p:stCondLst>
                                        </p:cTn>
                                        <p:tgtEl>
                                          <p:spTgt spid="52228"/>
                                        </p:tgtEl>
                                        <p:attrNameLst>
                                          <p:attrName>style.visibility</p:attrName>
                                        </p:attrNameLst>
                                      </p:cBhvr>
                                      <p:to>
                                        <p:strVal val="visible"/>
                                      </p:to>
                                    </p:set>
                                    <p:animEffect transition="in" filter="wipe(left)">
                                      <p:cBhvr>
                                        <p:cTn id="7" dur="1000"/>
                                        <p:tgtEl>
                                          <p:spTgt spid="52228"/>
                                        </p:tgtEl>
                                      </p:cBhvr>
                                    </p:animEffect>
                                  </p:childTnLst>
                                </p:cTn>
                              </p:par>
                            </p:childTnLst>
                          </p:cTn>
                        </p:par>
                        <p:par>
                          <p:cTn id="8" fill="hold" nodeType="afterGroup">
                            <p:stCondLst>
                              <p:cond delay="1500"/>
                            </p:stCondLst>
                            <p:childTnLst>
                              <p:par>
                                <p:cTn id="9" presetID="22" presetClass="entr" presetSubtype="2" fill="hold" grpId="0" nodeType="afterEffect">
                                  <p:stCondLst>
                                    <p:cond delay="0"/>
                                  </p:stCondLst>
                                  <p:childTnLst>
                                    <p:set>
                                      <p:cBhvr>
                                        <p:cTn id="10" dur="1" fill="hold">
                                          <p:stCondLst>
                                            <p:cond delay="0"/>
                                          </p:stCondLst>
                                        </p:cTn>
                                        <p:tgtEl>
                                          <p:spTgt spid="52227"/>
                                        </p:tgtEl>
                                        <p:attrNameLst>
                                          <p:attrName>style.visibility</p:attrName>
                                        </p:attrNameLst>
                                      </p:cBhvr>
                                      <p:to>
                                        <p:strVal val="visible"/>
                                      </p:to>
                                    </p:set>
                                    <p:animEffect transition="in" filter="wipe(right)">
                                      <p:cBhvr>
                                        <p:cTn id="11" dur="1000"/>
                                        <p:tgtEl>
                                          <p:spTgt spid="52227"/>
                                        </p:tgtEl>
                                      </p:cBhvr>
                                    </p:animEffect>
                                  </p:childTnLst>
                                </p:cTn>
                              </p:par>
                            </p:childTnLst>
                          </p:cTn>
                        </p:par>
                        <p:par>
                          <p:cTn id="12" fill="hold" nodeType="afterGroup">
                            <p:stCondLst>
                              <p:cond delay="2500"/>
                            </p:stCondLst>
                            <p:childTnLst>
                              <p:par>
                                <p:cTn id="13" presetID="36" presetClass="emph" presetSubtype="0" fill="hold" grpId="1" nodeType="afterEffect">
                                  <p:stCondLst>
                                    <p:cond delay="500"/>
                                  </p:stCondLst>
                                  <p:iterate type="lt">
                                    <p:tmPct val="10000"/>
                                  </p:iterate>
                                  <p:childTnLst>
                                    <p:animScale>
                                      <p:cBhvr>
                                        <p:cTn id="14" dur="250" autoRev="1" fill="hold">
                                          <p:stCondLst>
                                            <p:cond delay="0"/>
                                          </p:stCondLst>
                                        </p:cTn>
                                        <p:tgtEl>
                                          <p:spTgt spid="52228"/>
                                        </p:tgtEl>
                                      </p:cBhvr>
                                      <p:to x="80000" y="100000"/>
                                    </p:animScale>
                                    <p:anim by="(#ppt_w*0.10)" calcmode="lin" valueType="num">
                                      <p:cBhvr>
                                        <p:cTn id="15" dur="250" autoRev="1" fill="hold">
                                          <p:stCondLst>
                                            <p:cond delay="0"/>
                                          </p:stCondLst>
                                        </p:cTn>
                                        <p:tgtEl>
                                          <p:spTgt spid="52228"/>
                                        </p:tgtEl>
                                        <p:attrNameLst>
                                          <p:attrName>ppt_x</p:attrName>
                                        </p:attrNameLst>
                                      </p:cBhvr>
                                    </p:anim>
                                    <p:anim by="(-#ppt_w*0.10)" calcmode="lin" valueType="num">
                                      <p:cBhvr>
                                        <p:cTn id="16" dur="250" autoRev="1" fill="hold">
                                          <p:stCondLst>
                                            <p:cond delay="0"/>
                                          </p:stCondLst>
                                        </p:cTn>
                                        <p:tgtEl>
                                          <p:spTgt spid="52228"/>
                                        </p:tgtEl>
                                        <p:attrNameLst>
                                          <p:attrName>ppt_y</p:attrName>
                                        </p:attrNameLst>
                                      </p:cBhvr>
                                    </p:anim>
                                    <p:animRot by="-480000">
                                      <p:cBhvr>
                                        <p:cTn id="17" dur="250" autoRev="1" fill="hold">
                                          <p:stCondLst>
                                            <p:cond delay="0"/>
                                          </p:stCondLst>
                                        </p:cTn>
                                        <p:tgtEl>
                                          <p:spTgt spid="52228"/>
                                        </p:tgtEl>
                                        <p:attrNameLst>
                                          <p:attrName>r</p:attrName>
                                        </p:attrNameLst>
                                      </p:cBhvr>
                                    </p:animRot>
                                  </p:childTnLst>
                                </p:cTn>
                              </p:par>
                            </p:childTnLst>
                          </p:cTn>
                        </p:par>
                      </p:childTnLst>
                    </p:cTn>
                  </p:par>
                  <p:par>
                    <p:cTn id="18" fill="hold" nodeType="clickPar">
                      <p:stCondLst>
                        <p:cond delay="indefinite"/>
                      </p:stCondLst>
                      <p:childTnLst>
                        <p:par>
                          <p:cTn id="19" fill="hold" nodeType="withGroup">
                            <p:stCondLst>
                              <p:cond delay="0"/>
                            </p:stCondLst>
                            <p:childTnLst>
                              <p:par>
                                <p:cTn id="20" presetID="25" presetClass="entr" presetSubtype="0" fill="hold" grpId="0" nodeType="clickEffect">
                                  <p:stCondLst>
                                    <p:cond delay="0"/>
                                  </p:stCondLst>
                                  <p:childTnLst>
                                    <p:set>
                                      <p:cBhvr>
                                        <p:cTn id="21" dur="1" fill="hold">
                                          <p:stCondLst>
                                            <p:cond delay="0"/>
                                          </p:stCondLst>
                                        </p:cTn>
                                        <p:tgtEl>
                                          <p:spTgt spid="62474"/>
                                        </p:tgtEl>
                                        <p:attrNameLst>
                                          <p:attrName>style.visibility</p:attrName>
                                        </p:attrNameLst>
                                      </p:cBhvr>
                                      <p:to>
                                        <p:strVal val="visible"/>
                                      </p:to>
                                    </p:set>
                                    <p:anim calcmode="lin" valueType="num">
                                      <p:cBhvr>
                                        <p:cTn id="22" dur="500" decel="50000" fill="hold">
                                          <p:stCondLst>
                                            <p:cond delay="0"/>
                                          </p:stCondLst>
                                        </p:cTn>
                                        <p:tgtEl>
                                          <p:spTgt spid="62474"/>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62474"/>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62474"/>
                                        </p:tgtEl>
                                        <p:attrNameLst>
                                          <p:attrName>ppt_w</p:attrName>
                                        </p:attrNameLst>
                                      </p:cBhvr>
                                      <p:tavLst>
                                        <p:tav tm="0">
                                          <p:val>
                                            <p:strVal val="#ppt_w*.05"/>
                                          </p:val>
                                        </p:tav>
                                        <p:tav tm="100000">
                                          <p:val>
                                            <p:strVal val="#ppt_w"/>
                                          </p:val>
                                        </p:tav>
                                      </p:tavLst>
                                    </p:anim>
                                    <p:anim calcmode="lin" valueType="num">
                                      <p:cBhvr>
                                        <p:cTn id="25" dur="1000" fill="hold"/>
                                        <p:tgtEl>
                                          <p:spTgt spid="62474"/>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62474"/>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62474"/>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62474"/>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6247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20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25"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42" dur="1000" fill="hold"/>
                                        <p:tgtEl>
                                          <p:spTgt spid="7"/>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p:bldP spid="52228" grpId="0" autoUpdateAnimBg="0"/>
      <p:bldP spid="52228" grpId="1"/>
      <p:bldP spid="62474"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2228" name="Text Box 4"/>
          <p:cNvSpPr txBox="1">
            <a:spLocks noChangeArrowheads="1"/>
          </p:cNvSpPr>
          <p:nvPr/>
        </p:nvSpPr>
        <p:spPr bwMode="auto">
          <a:xfrm>
            <a:off x="174866" y="154600"/>
            <a:ext cx="8794269" cy="7694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4400" dirty="0">
                <a:solidFill>
                  <a:srgbClr val="000090"/>
                </a:solidFill>
                <a:latin typeface="Georgia" charset="0"/>
              </a:rPr>
              <a:t>We Should be Spiritually-Oriented</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sz="3600" dirty="0">
                <a:solidFill>
                  <a:srgbClr val="800000"/>
                </a:solidFill>
                <a:latin typeface="Chalkboard"/>
                <a:cs typeface="Chalkboard"/>
              </a:rPr>
              <a:t>We all will someday be judged</a:t>
            </a:r>
          </a:p>
        </p:txBody>
      </p:sp>
      <p:sp>
        <p:nvSpPr>
          <p:cNvPr id="7" name="TextBox 1"/>
          <p:cNvSpPr txBox="1">
            <a:spLocks noChangeArrowheads="1"/>
          </p:cNvSpPr>
          <p:nvPr/>
        </p:nvSpPr>
        <p:spPr bwMode="auto">
          <a:xfrm>
            <a:off x="457200" y="200844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We will give an account of every thought, deed, and word</a:t>
            </a:r>
          </a:p>
        </p:txBody>
      </p:sp>
      <p:sp>
        <p:nvSpPr>
          <p:cNvPr id="8" name="TextBox 1"/>
          <p:cNvSpPr txBox="1">
            <a:spLocks noChangeArrowheads="1"/>
          </p:cNvSpPr>
          <p:nvPr/>
        </p:nvSpPr>
        <p:spPr bwMode="auto">
          <a:xfrm>
            <a:off x="457200" y="3208508"/>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We will receive either a punishment in hell or a reward in heaven</a:t>
            </a:r>
          </a:p>
        </p:txBody>
      </p:sp>
    </p:spTree>
    <p:extLst>
      <p:ext uri="{BB962C8B-B14F-4D97-AF65-F5344CB8AC3E}">
        <p14:creationId xmlns:p14="http://schemas.microsoft.com/office/powerpoint/2010/main" val="5954190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iterate type="lt">
                                    <p:tmPct val="0"/>
                                  </p:iterate>
                                  <p:childTnLst>
                                    <p:set>
                                      <p:cBhvr>
                                        <p:cTn id="6" dur="1" fill="hold">
                                          <p:stCondLst>
                                            <p:cond delay="0"/>
                                          </p:stCondLst>
                                        </p:cTn>
                                        <p:tgtEl>
                                          <p:spTgt spid="52228"/>
                                        </p:tgtEl>
                                        <p:attrNameLst>
                                          <p:attrName>style.visibility</p:attrName>
                                        </p:attrNameLst>
                                      </p:cBhvr>
                                      <p:to>
                                        <p:strVal val="visible"/>
                                      </p:to>
                                    </p:set>
                                    <p:animEffect transition="in" filter="wipe(left)">
                                      <p:cBhvr>
                                        <p:cTn id="7" dur="1000"/>
                                        <p:tgtEl>
                                          <p:spTgt spid="52228"/>
                                        </p:tgtEl>
                                      </p:cBhvr>
                                    </p:animEffect>
                                  </p:childTnLst>
                                </p:cTn>
                              </p:par>
                            </p:childTnLst>
                          </p:cTn>
                        </p:par>
                        <p:par>
                          <p:cTn id="8" fill="hold" nodeType="afterGroup">
                            <p:stCondLst>
                              <p:cond delay="1500"/>
                            </p:stCondLst>
                            <p:childTnLst>
                              <p:par>
                                <p:cTn id="9" presetID="22" presetClass="entr" presetSubtype="2" fill="hold" grpId="0" nodeType="afterEffect">
                                  <p:stCondLst>
                                    <p:cond delay="0"/>
                                  </p:stCondLst>
                                  <p:childTnLst>
                                    <p:set>
                                      <p:cBhvr>
                                        <p:cTn id="10" dur="1" fill="hold">
                                          <p:stCondLst>
                                            <p:cond delay="0"/>
                                          </p:stCondLst>
                                        </p:cTn>
                                        <p:tgtEl>
                                          <p:spTgt spid="52227"/>
                                        </p:tgtEl>
                                        <p:attrNameLst>
                                          <p:attrName>style.visibility</p:attrName>
                                        </p:attrNameLst>
                                      </p:cBhvr>
                                      <p:to>
                                        <p:strVal val="visible"/>
                                      </p:to>
                                    </p:set>
                                    <p:animEffect transition="in" filter="wipe(right)">
                                      <p:cBhvr>
                                        <p:cTn id="11" dur="1000"/>
                                        <p:tgtEl>
                                          <p:spTgt spid="52227"/>
                                        </p:tgtEl>
                                      </p:cBhvr>
                                    </p:animEffect>
                                  </p:childTnLst>
                                </p:cTn>
                              </p:par>
                            </p:childTnLst>
                          </p:cTn>
                        </p:par>
                        <p:par>
                          <p:cTn id="12" fill="hold" nodeType="afterGroup">
                            <p:stCondLst>
                              <p:cond delay="2500"/>
                            </p:stCondLst>
                            <p:childTnLst>
                              <p:par>
                                <p:cTn id="13" presetID="36" presetClass="emph" presetSubtype="0" fill="hold" grpId="1" nodeType="afterEffect">
                                  <p:stCondLst>
                                    <p:cond delay="500"/>
                                  </p:stCondLst>
                                  <p:iterate type="lt">
                                    <p:tmPct val="10000"/>
                                  </p:iterate>
                                  <p:childTnLst>
                                    <p:animScale>
                                      <p:cBhvr>
                                        <p:cTn id="14" dur="250" autoRev="1" fill="hold">
                                          <p:stCondLst>
                                            <p:cond delay="0"/>
                                          </p:stCondLst>
                                        </p:cTn>
                                        <p:tgtEl>
                                          <p:spTgt spid="52228"/>
                                        </p:tgtEl>
                                      </p:cBhvr>
                                      <p:to x="80000" y="100000"/>
                                    </p:animScale>
                                    <p:anim by="(#ppt_w*0.10)" calcmode="lin" valueType="num">
                                      <p:cBhvr>
                                        <p:cTn id="15" dur="250" autoRev="1" fill="hold">
                                          <p:stCondLst>
                                            <p:cond delay="0"/>
                                          </p:stCondLst>
                                        </p:cTn>
                                        <p:tgtEl>
                                          <p:spTgt spid="52228"/>
                                        </p:tgtEl>
                                        <p:attrNameLst>
                                          <p:attrName>ppt_x</p:attrName>
                                        </p:attrNameLst>
                                      </p:cBhvr>
                                    </p:anim>
                                    <p:anim by="(-#ppt_w*0.10)" calcmode="lin" valueType="num">
                                      <p:cBhvr>
                                        <p:cTn id="16" dur="250" autoRev="1" fill="hold">
                                          <p:stCondLst>
                                            <p:cond delay="0"/>
                                          </p:stCondLst>
                                        </p:cTn>
                                        <p:tgtEl>
                                          <p:spTgt spid="52228"/>
                                        </p:tgtEl>
                                        <p:attrNameLst>
                                          <p:attrName>ppt_y</p:attrName>
                                        </p:attrNameLst>
                                      </p:cBhvr>
                                    </p:anim>
                                    <p:animRot by="-480000">
                                      <p:cBhvr>
                                        <p:cTn id="17" dur="250" autoRev="1" fill="hold">
                                          <p:stCondLst>
                                            <p:cond delay="0"/>
                                          </p:stCondLst>
                                        </p:cTn>
                                        <p:tgtEl>
                                          <p:spTgt spid="52228"/>
                                        </p:tgtEl>
                                        <p:attrNameLst>
                                          <p:attrName>r</p:attrName>
                                        </p:attrNameLst>
                                      </p:cBhvr>
                                    </p:animRot>
                                  </p:childTnLst>
                                </p:cTn>
                              </p:par>
                            </p:childTnLst>
                          </p:cTn>
                        </p:par>
                      </p:childTnLst>
                    </p:cTn>
                  </p:par>
                  <p:par>
                    <p:cTn id="18" fill="hold" nodeType="clickPar">
                      <p:stCondLst>
                        <p:cond delay="indefinite"/>
                      </p:stCondLst>
                      <p:childTnLst>
                        <p:par>
                          <p:cTn id="19" fill="hold" nodeType="withGroup">
                            <p:stCondLst>
                              <p:cond delay="0"/>
                            </p:stCondLst>
                            <p:childTnLst>
                              <p:par>
                                <p:cTn id="20" presetID="25" presetClass="entr" presetSubtype="0" fill="hold" grpId="0" nodeType="clickEffect">
                                  <p:stCondLst>
                                    <p:cond delay="0"/>
                                  </p:stCondLst>
                                  <p:childTnLst>
                                    <p:set>
                                      <p:cBhvr>
                                        <p:cTn id="21" dur="1" fill="hold">
                                          <p:stCondLst>
                                            <p:cond delay="0"/>
                                          </p:stCondLst>
                                        </p:cTn>
                                        <p:tgtEl>
                                          <p:spTgt spid="62474"/>
                                        </p:tgtEl>
                                        <p:attrNameLst>
                                          <p:attrName>style.visibility</p:attrName>
                                        </p:attrNameLst>
                                      </p:cBhvr>
                                      <p:to>
                                        <p:strVal val="visible"/>
                                      </p:to>
                                    </p:set>
                                    <p:anim calcmode="lin" valueType="num">
                                      <p:cBhvr>
                                        <p:cTn id="22" dur="500" decel="50000" fill="hold">
                                          <p:stCondLst>
                                            <p:cond delay="0"/>
                                          </p:stCondLst>
                                        </p:cTn>
                                        <p:tgtEl>
                                          <p:spTgt spid="62474"/>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62474"/>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62474"/>
                                        </p:tgtEl>
                                        <p:attrNameLst>
                                          <p:attrName>ppt_w</p:attrName>
                                        </p:attrNameLst>
                                      </p:cBhvr>
                                      <p:tavLst>
                                        <p:tav tm="0">
                                          <p:val>
                                            <p:strVal val="#ppt_w*.05"/>
                                          </p:val>
                                        </p:tav>
                                        <p:tav tm="100000">
                                          <p:val>
                                            <p:strVal val="#ppt_w"/>
                                          </p:val>
                                        </p:tav>
                                      </p:tavLst>
                                    </p:anim>
                                    <p:anim calcmode="lin" valueType="num">
                                      <p:cBhvr>
                                        <p:cTn id="25" dur="1000" fill="hold"/>
                                        <p:tgtEl>
                                          <p:spTgt spid="62474"/>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62474"/>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62474"/>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62474"/>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62474"/>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1000"/>
                                        <p:tgtEl>
                                          <p:spTgt spid="8"/>
                                        </p:tgtEl>
                                      </p:cBhvr>
                                    </p:animEffect>
                                    <p:anim calcmode="lin" valueType="num">
                                      <p:cBhvr>
                                        <p:cTn id="42" dur="1000" fill="hold"/>
                                        <p:tgtEl>
                                          <p:spTgt spid="8"/>
                                        </p:tgtEl>
                                        <p:attrNameLst>
                                          <p:attrName>ppt_x</p:attrName>
                                        </p:attrNameLst>
                                      </p:cBhvr>
                                      <p:tavLst>
                                        <p:tav tm="0">
                                          <p:val>
                                            <p:strVal val="#ppt_x"/>
                                          </p:val>
                                        </p:tav>
                                        <p:tav tm="100000">
                                          <p:val>
                                            <p:strVal val="#ppt_x"/>
                                          </p:val>
                                        </p:tav>
                                      </p:tavLst>
                                    </p:anim>
                                    <p:anim calcmode="lin" valueType="num">
                                      <p:cBhvr>
                                        <p:cTn id="4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p:bldP spid="52228" grpId="0" autoUpdateAnimBg="0"/>
      <p:bldP spid="52228" grpId="1"/>
      <p:bldP spid="62474"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74866" y="154600"/>
            <a:ext cx="8794269" cy="7694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4400" dirty="0">
                <a:solidFill>
                  <a:srgbClr val="000090"/>
                </a:solidFill>
                <a:latin typeface="Georgia" charset="0"/>
              </a:rPr>
              <a:t>We Should be Spiritually-Oriented</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sz="3600" dirty="0">
                <a:solidFill>
                  <a:srgbClr val="800000"/>
                </a:solidFill>
                <a:latin typeface="Chalkboard"/>
                <a:cs typeface="Chalkboard"/>
              </a:rPr>
              <a:t>We all will someday be judged</a:t>
            </a: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The Bible teaches spiritual lessons</a:t>
            </a:r>
            <a:endParaRPr lang="en-US" sz="3600" dirty="0">
              <a:solidFill>
                <a:srgbClr val="800000"/>
              </a:solidFill>
              <a:latin typeface="Chalkboard"/>
              <a:cs typeface="Chalkboard"/>
            </a:endParaRPr>
          </a:p>
        </p:txBody>
      </p:sp>
      <p:sp>
        <p:nvSpPr>
          <p:cNvPr id="19466" name="TextBox 1"/>
          <p:cNvSpPr txBox="1">
            <a:spLocks noChangeArrowheads="1"/>
          </p:cNvSpPr>
          <p:nvPr/>
        </p:nvSpPr>
        <p:spPr bwMode="auto">
          <a:xfrm>
            <a:off x="457199" y="2667000"/>
            <a:ext cx="8686801"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We are to “seek the things that are above”</a:t>
            </a:r>
            <a:br>
              <a:rPr lang="en-US" sz="3200" i="1" dirty="0">
                <a:solidFill>
                  <a:srgbClr val="008000"/>
                </a:solidFill>
                <a:latin typeface="Calibri" charset="0"/>
                <a:cs typeface="Calibri" charset="0"/>
              </a:rPr>
            </a:br>
            <a:r>
              <a:rPr lang="en-US" sz="3200" i="1" dirty="0">
                <a:solidFill>
                  <a:srgbClr val="008000"/>
                </a:solidFill>
                <a:latin typeface="Calibri" charset="0"/>
                <a:cs typeface="Calibri" charset="0"/>
              </a:rPr>
              <a:t>(Colossians 3:1-2)</a:t>
            </a:r>
          </a:p>
        </p:txBody>
      </p:sp>
      <p:sp>
        <p:nvSpPr>
          <p:cNvPr id="19467" name="TextBox 1"/>
          <p:cNvSpPr txBox="1">
            <a:spLocks noChangeArrowheads="1"/>
          </p:cNvSpPr>
          <p:nvPr/>
        </p:nvSpPr>
        <p:spPr bwMode="auto">
          <a:xfrm>
            <a:off x="457200" y="374962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lives are not in our possessions</a:t>
            </a:r>
            <a:br>
              <a:rPr lang="en-US" sz="3200" i="1" dirty="0">
                <a:solidFill>
                  <a:srgbClr val="008000"/>
                </a:solidFill>
                <a:latin typeface="Calibri" charset="0"/>
                <a:cs typeface="Calibri" charset="0"/>
              </a:rPr>
            </a:br>
            <a:r>
              <a:rPr lang="en-US" sz="3200" i="1" dirty="0">
                <a:solidFill>
                  <a:srgbClr val="008000"/>
                </a:solidFill>
                <a:latin typeface="Calibri" charset="0"/>
                <a:cs typeface="Calibri" charset="0"/>
              </a:rPr>
              <a:t>(Luke 12:13-15) </a:t>
            </a:r>
          </a:p>
        </p:txBody>
      </p:sp>
      <p:sp>
        <p:nvSpPr>
          <p:cNvPr id="19468" name="TextBox 1"/>
          <p:cNvSpPr txBox="1">
            <a:spLocks noChangeArrowheads="1"/>
          </p:cNvSpPr>
          <p:nvPr/>
        </p:nvSpPr>
        <p:spPr bwMode="auto">
          <a:xfrm>
            <a:off x="457200" y="483224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lives are not in our accomplishments</a:t>
            </a:r>
            <a:br>
              <a:rPr lang="en-US" sz="3200" i="1" dirty="0">
                <a:solidFill>
                  <a:srgbClr val="008000"/>
                </a:solidFill>
                <a:latin typeface="Calibri" charset="0"/>
                <a:cs typeface="Calibri" charset="0"/>
              </a:rPr>
            </a:br>
            <a:r>
              <a:rPr lang="en-US" sz="3200" i="1" dirty="0">
                <a:solidFill>
                  <a:srgbClr val="008000"/>
                </a:solidFill>
                <a:latin typeface="Calibri" charset="0"/>
                <a:cs typeface="Calibri" charset="0"/>
              </a:rPr>
              <a:t>(Matthew 16:26; Mark 8:36; Luke 9:25)</a:t>
            </a:r>
          </a:p>
        </p:txBody>
      </p:sp>
    </p:spTree>
    <p:extLst>
      <p:ext uri="{BB962C8B-B14F-4D97-AF65-F5344CB8AC3E}">
        <p14:creationId xmlns:p14="http://schemas.microsoft.com/office/powerpoint/2010/main" val="4205756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10" dur="1000" fill="hold"/>
                                        <p:tgtEl>
                                          <p:spTgt spid="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9466"/>
                                        </p:tgtEl>
                                        <p:attrNameLst>
                                          <p:attrName>style.visibility</p:attrName>
                                        </p:attrNameLst>
                                      </p:cBhvr>
                                      <p:to>
                                        <p:strVal val="visible"/>
                                      </p:to>
                                    </p:set>
                                    <p:animEffect transition="in" filter="fade">
                                      <p:cBhvr>
                                        <p:cTn id="19" dur="1000"/>
                                        <p:tgtEl>
                                          <p:spTgt spid="19466"/>
                                        </p:tgtEl>
                                      </p:cBhvr>
                                    </p:animEffect>
                                    <p:anim calcmode="lin" valueType="num">
                                      <p:cBhvr>
                                        <p:cTn id="20" dur="1000" fill="hold"/>
                                        <p:tgtEl>
                                          <p:spTgt spid="19466"/>
                                        </p:tgtEl>
                                        <p:attrNameLst>
                                          <p:attrName>ppt_x</p:attrName>
                                        </p:attrNameLst>
                                      </p:cBhvr>
                                      <p:tavLst>
                                        <p:tav tm="0">
                                          <p:val>
                                            <p:strVal val="#ppt_x"/>
                                          </p:val>
                                        </p:tav>
                                        <p:tav tm="100000">
                                          <p:val>
                                            <p:strVal val="#ppt_x"/>
                                          </p:val>
                                        </p:tav>
                                      </p:tavLst>
                                    </p:anim>
                                    <p:anim calcmode="lin" valueType="num">
                                      <p:cBhvr>
                                        <p:cTn id="21" dur="1000" fill="hold"/>
                                        <p:tgtEl>
                                          <p:spTgt spid="19466"/>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467"/>
                                        </p:tgtEl>
                                        <p:attrNameLst>
                                          <p:attrName>style.visibility</p:attrName>
                                        </p:attrNameLst>
                                      </p:cBhvr>
                                      <p:to>
                                        <p:strVal val="visible"/>
                                      </p:to>
                                    </p:set>
                                    <p:animEffect transition="in" filter="fade">
                                      <p:cBhvr>
                                        <p:cTn id="26" dur="1000"/>
                                        <p:tgtEl>
                                          <p:spTgt spid="19467"/>
                                        </p:tgtEl>
                                      </p:cBhvr>
                                    </p:animEffect>
                                    <p:anim calcmode="lin" valueType="num">
                                      <p:cBhvr>
                                        <p:cTn id="27" dur="1000" fill="hold"/>
                                        <p:tgtEl>
                                          <p:spTgt spid="19467"/>
                                        </p:tgtEl>
                                        <p:attrNameLst>
                                          <p:attrName>ppt_x</p:attrName>
                                        </p:attrNameLst>
                                      </p:cBhvr>
                                      <p:tavLst>
                                        <p:tav tm="0">
                                          <p:val>
                                            <p:strVal val="#ppt_x"/>
                                          </p:val>
                                        </p:tav>
                                        <p:tav tm="100000">
                                          <p:val>
                                            <p:strVal val="#ppt_x"/>
                                          </p:val>
                                        </p:tav>
                                      </p:tavLst>
                                    </p:anim>
                                    <p:anim calcmode="lin" valueType="num">
                                      <p:cBhvr>
                                        <p:cTn id="28" dur="1000" fill="hold"/>
                                        <p:tgtEl>
                                          <p:spTgt spid="19467"/>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9468"/>
                                        </p:tgtEl>
                                        <p:attrNameLst>
                                          <p:attrName>style.visibility</p:attrName>
                                        </p:attrNameLst>
                                      </p:cBhvr>
                                      <p:to>
                                        <p:strVal val="visible"/>
                                      </p:to>
                                    </p:set>
                                    <p:animEffect transition="in" filter="fade">
                                      <p:cBhvr>
                                        <p:cTn id="33" dur="1000"/>
                                        <p:tgtEl>
                                          <p:spTgt spid="19468"/>
                                        </p:tgtEl>
                                      </p:cBhvr>
                                    </p:animEffect>
                                    <p:anim calcmode="lin" valueType="num">
                                      <p:cBhvr>
                                        <p:cTn id="34" dur="1000" fill="hold"/>
                                        <p:tgtEl>
                                          <p:spTgt spid="19468"/>
                                        </p:tgtEl>
                                        <p:attrNameLst>
                                          <p:attrName>ppt_x</p:attrName>
                                        </p:attrNameLst>
                                      </p:cBhvr>
                                      <p:tavLst>
                                        <p:tav tm="0">
                                          <p:val>
                                            <p:strVal val="#ppt_x"/>
                                          </p:val>
                                        </p:tav>
                                        <p:tav tm="100000">
                                          <p:val>
                                            <p:strVal val="#ppt_x"/>
                                          </p:val>
                                        </p:tav>
                                      </p:tavLst>
                                    </p:anim>
                                    <p:anim calcmode="lin" valueType="num">
                                      <p:cBhvr>
                                        <p:cTn id="35" dur="1000" fill="hold"/>
                                        <p:tgtEl>
                                          <p:spTgt spid="1946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9466" grpId="0"/>
      <p:bldP spid="19467" grpId="0"/>
      <p:bldP spid="1946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74866" y="154600"/>
            <a:ext cx="8794269" cy="76944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4400" dirty="0">
                <a:solidFill>
                  <a:srgbClr val="000090"/>
                </a:solidFill>
                <a:latin typeface="Georgia" charset="0"/>
              </a:rPr>
              <a:t>We Should be Spiritually-Oriented</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sz="3600" dirty="0">
                <a:solidFill>
                  <a:srgbClr val="800000"/>
                </a:solidFill>
                <a:latin typeface="Chalkboard"/>
                <a:cs typeface="Chalkboard"/>
              </a:rPr>
              <a:t>We all will someday be judged</a:t>
            </a: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The Bible teaches spiritual lessons</a:t>
            </a:r>
            <a:endParaRPr lang="en-US" sz="3600" dirty="0">
              <a:solidFill>
                <a:srgbClr val="800000"/>
              </a:solidFill>
              <a:latin typeface="Chalkboard"/>
              <a:cs typeface="Chalkboard"/>
            </a:endParaRPr>
          </a:p>
        </p:txBody>
      </p:sp>
      <p:sp>
        <p:nvSpPr>
          <p:cNvPr id="10" name="Text Box 10"/>
          <p:cNvSpPr txBox="1">
            <a:spLocks noChangeArrowheads="1"/>
          </p:cNvSpPr>
          <p:nvPr/>
        </p:nvSpPr>
        <p:spPr bwMode="auto">
          <a:xfrm>
            <a:off x="0" y="2574840"/>
            <a:ext cx="8993188" cy="1200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A spiritually-oriented viewpoint will affect our everyday lives and decisions</a:t>
            </a:r>
            <a:endParaRPr lang="en-US" sz="3600" dirty="0">
              <a:solidFill>
                <a:srgbClr val="800000"/>
              </a:solidFill>
              <a:latin typeface="Chalkboard"/>
              <a:cs typeface="Chalkboard"/>
            </a:endParaRPr>
          </a:p>
        </p:txBody>
      </p:sp>
    </p:spTree>
    <p:extLst>
      <p:ext uri="{BB962C8B-B14F-4D97-AF65-F5344CB8AC3E}">
        <p14:creationId xmlns:p14="http://schemas.microsoft.com/office/powerpoint/2010/main" val="127883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10" dur="1000" fill="hold"/>
                                        <p:tgtEl>
                                          <p:spTgt spid="10"/>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52228" name="Text Box 4"/>
          <p:cNvSpPr txBox="1">
            <a:spLocks noChangeArrowheads="1"/>
          </p:cNvSpPr>
          <p:nvPr/>
        </p:nvSpPr>
        <p:spPr bwMode="auto">
          <a:xfrm>
            <a:off x="-142160" y="76200"/>
            <a:ext cx="934101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But Satan Is Hard At Work</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Satan always has those colored glasses</a:t>
            </a:r>
            <a:endParaRPr lang="en-US" sz="3600" dirty="0">
              <a:solidFill>
                <a:srgbClr val="800000"/>
              </a:solidFill>
              <a:latin typeface="Chalkboard"/>
              <a:cs typeface="Chalkboard"/>
            </a:endParaRPr>
          </a:p>
        </p:txBody>
      </p:sp>
      <p:sp>
        <p:nvSpPr>
          <p:cNvPr id="7" name="TextBox 1"/>
          <p:cNvSpPr txBox="1">
            <a:spLocks noChangeArrowheads="1"/>
          </p:cNvSpPr>
          <p:nvPr/>
        </p:nvSpPr>
        <p:spPr bwMode="auto">
          <a:xfrm>
            <a:off x="457199" y="1914360"/>
            <a:ext cx="8686801"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Colored glasses can affect our perspective</a:t>
            </a:r>
          </a:p>
        </p:txBody>
      </p:sp>
      <p:sp>
        <p:nvSpPr>
          <p:cNvPr id="8" name="TextBox 1"/>
          <p:cNvSpPr txBox="1">
            <a:spLocks noChangeArrowheads="1"/>
          </p:cNvSpPr>
          <p:nvPr/>
        </p:nvSpPr>
        <p:spPr bwMode="auto">
          <a:xfrm>
            <a:off x="457199" y="2548893"/>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We need to remember the Scriptures present the true reality of this world</a:t>
            </a:r>
          </a:p>
        </p:txBody>
      </p:sp>
      <p:sp>
        <p:nvSpPr>
          <p:cNvPr id="9" name="TextBox 1"/>
          <p:cNvSpPr txBox="1">
            <a:spLocks noChangeArrowheads="1"/>
          </p:cNvSpPr>
          <p:nvPr/>
        </p:nvSpPr>
        <p:spPr bwMode="auto">
          <a:xfrm>
            <a:off x="457199" y="3675868"/>
            <a:ext cx="8686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Life is all about the here and now</a:t>
            </a:r>
          </a:p>
        </p:txBody>
      </p:sp>
      <p:sp>
        <p:nvSpPr>
          <p:cNvPr id="10" name="TextBox 1"/>
          <p:cNvSpPr txBox="1">
            <a:spLocks noChangeArrowheads="1"/>
          </p:cNvSpPr>
          <p:nvPr/>
        </p:nvSpPr>
        <p:spPr bwMode="auto">
          <a:xfrm>
            <a:off x="457199" y="431040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Even some “religious” people slide into a low appreciation for spiritual things and lose clarity</a:t>
            </a:r>
          </a:p>
        </p:txBody>
      </p:sp>
      <p:sp>
        <p:nvSpPr>
          <p:cNvPr id="11" name="TextBox 10"/>
          <p:cNvSpPr txBox="1"/>
          <p:nvPr/>
        </p:nvSpPr>
        <p:spPr>
          <a:xfrm>
            <a:off x="4772506" y="5424405"/>
            <a:ext cx="4275529"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Worship is a social event</a:t>
            </a:r>
          </a:p>
        </p:txBody>
      </p:sp>
      <p:sp>
        <p:nvSpPr>
          <p:cNvPr id="13" name="TextBox 12"/>
          <p:cNvSpPr txBox="1"/>
          <p:nvPr/>
        </p:nvSpPr>
        <p:spPr>
          <a:xfrm>
            <a:off x="812578" y="5424405"/>
            <a:ext cx="3018775"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“Playing church”</a:t>
            </a:r>
          </a:p>
        </p:txBody>
      </p:sp>
      <p:sp>
        <p:nvSpPr>
          <p:cNvPr id="14" name="TextBox 13"/>
          <p:cNvSpPr txBox="1"/>
          <p:nvPr/>
        </p:nvSpPr>
        <p:spPr>
          <a:xfrm>
            <a:off x="812578" y="6344509"/>
            <a:ext cx="5288627"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Satisfy social or physical needs</a:t>
            </a:r>
          </a:p>
        </p:txBody>
      </p:sp>
      <p:sp>
        <p:nvSpPr>
          <p:cNvPr id="15" name="TextBox 14"/>
          <p:cNvSpPr txBox="1"/>
          <p:nvPr/>
        </p:nvSpPr>
        <p:spPr>
          <a:xfrm>
            <a:off x="812578" y="5884457"/>
            <a:ext cx="6160469" cy="461665"/>
          </a:xfrm>
          <a:prstGeom prst="rect">
            <a:avLst/>
          </a:prstGeom>
          <a:noFill/>
        </p:spPr>
        <p:txBody>
          <a:bodyPr wrap="none" rtlCol="0">
            <a:spAutoFit/>
          </a:bodyPr>
          <a:lstStyle/>
          <a:p>
            <a:pPr marL="285750" indent="-285750">
              <a:buFont typeface="Wingdings" panose="05000000000000000000" pitchFamily="2" charset="2"/>
              <a:buChar char="ü"/>
            </a:pPr>
            <a:r>
              <a:rPr lang="en-US" sz="2400" dirty="0">
                <a:solidFill>
                  <a:schemeClr val="accent2"/>
                </a:solidFill>
                <a:latin typeface="Verdana" panose="020B0604030504040204" pitchFamily="34" charset="0"/>
                <a:ea typeface="Verdana" panose="020B0604030504040204" pitchFamily="34" charset="0"/>
              </a:rPr>
              <a:t>Pay lip service to Bible and authority</a:t>
            </a:r>
          </a:p>
        </p:txBody>
      </p:sp>
    </p:spTree>
    <p:extLst>
      <p:ext uri="{BB962C8B-B14F-4D97-AF65-F5344CB8AC3E}">
        <p14:creationId xmlns:p14="http://schemas.microsoft.com/office/powerpoint/2010/main" val="6601333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iterate type="lt">
                                    <p:tmPct val="0"/>
                                  </p:iterate>
                                  <p:childTnLst>
                                    <p:set>
                                      <p:cBhvr>
                                        <p:cTn id="6" dur="1" fill="hold">
                                          <p:stCondLst>
                                            <p:cond delay="0"/>
                                          </p:stCondLst>
                                        </p:cTn>
                                        <p:tgtEl>
                                          <p:spTgt spid="52228"/>
                                        </p:tgtEl>
                                        <p:attrNameLst>
                                          <p:attrName>style.visibility</p:attrName>
                                        </p:attrNameLst>
                                      </p:cBhvr>
                                      <p:to>
                                        <p:strVal val="visible"/>
                                      </p:to>
                                    </p:set>
                                    <p:animEffect transition="in" filter="wipe(left)">
                                      <p:cBhvr>
                                        <p:cTn id="7" dur="1000"/>
                                        <p:tgtEl>
                                          <p:spTgt spid="52228"/>
                                        </p:tgtEl>
                                      </p:cBhvr>
                                    </p:animEffect>
                                  </p:childTnLst>
                                </p:cTn>
                              </p:par>
                            </p:childTnLst>
                          </p:cTn>
                        </p:par>
                        <p:par>
                          <p:cTn id="8" fill="hold" nodeType="afterGroup">
                            <p:stCondLst>
                              <p:cond delay="1500"/>
                            </p:stCondLst>
                            <p:childTnLst>
                              <p:par>
                                <p:cTn id="9" presetID="22" presetClass="entr" presetSubtype="2" fill="hold" grpId="0" nodeType="afterEffect">
                                  <p:stCondLst>
                                    <p:cond delay="0"/>
                                  </p:stCondLst>
                                  <p:childTnLst>
                                    <p:set>
                                      <p:cBhvr>
                                        <p:cTn id="10" dur="1" fill="hold">
                                          <p:stCondLst>
                                            <p:cond delay="0"/>
                                          </p:stCondLst>
                                        </p:cTn>
                                        <p:tgtEl>
                                          <p:spTgt spid="52227"/>
                                        </p:tgtEl>
                                        <p:attrNameLst>
                                          <p:attrName>style.visibility</p:attrName>
                                        </p:attrNameLst>
                                      </p:cBhvr>
                                      <p:to>
                                        <p:strVal val="visible"/>
                                      </p:to>
                                    </p:set>
                                    <p:animEffect transition="in" filter="wipe(right)">
                                      <p:cBhvr>
                                        <p:cTn id="11" dur="1000"/>
                                        <p:tgtEl>
                                          <p:spTgt spid="52227"/>
                                        </p:tgtEl>
                                      </p:cBhvr>
                                    </p:animEffect>
                                  </p:childTnLst>
                                </p:cTn>
                              </p:par>
                            </p:childTnLst>
                          </p:cTn>
                        </p:par>
                        <p:par>
                          <p:cTn id="12" fill="hold" nodeType="afterGroup">
                            <p:stCondLst>
                              <p:cond delay="2500"/>
                            </p:stCondLst>
                            <p:childTnLst>
                              <p:par>
                                <p:cTn id="13" presetID="36" presetClass="emph" presetSubtype="0" fill="hold" grpId="1" nodeType="afterEffect">
                                  <p:stCondLst>
                                    <p:cond delay="500"/>
                                  </p:stCondLst>
                                  <p:iterate type="lt">
                                    <p:tmPct val="10000"/>
                                  </p:iterate>
                                  <p:childTnLst>
                                    <p:animScale>
                                      <p:cBhvr>
                                        <p:cTn id="14" dur="250" autoRev="1" fill="hold">
                                          <p:stCondLst>
                                            <p:cond delay="0"/>
                                          </p:stCondLst>
                                        </p:cTn>
                                        <p:tgtEl>
                                          <p:spTgt spid="52228"/>
                                        </p:tgtEl>
                                      </p:cBhvr>
                                      <p:to x="80000" y="100000"/>
                                    </p:animScale>
                                    <p:anim by="(#ppt_w*0.10)" calcmode="lin" valueType="num">
                                      <p:cBhvr>
                                        <p:cTn id="15" dur="250" autoRev="1" fill="hold">
                                          <p:stCondLst>
                                            <p:cond delay="0"/>
                                          </p:stCondLst>
                                        </p:cTn>
                                        <p:tgtEl>
                                          <p:spTgt spid="52228"/>
                                        </p:tgtEl>
                                        <p:attrNameLst>
                                          <p:attrName>ppt_x</p:attrName>
                                        </p:attrNameLst>
                                      </p:cBhvr>
                                    </p:anim>
                                    <p:anim by="(-#ppt_w*0.10)" calcmode="lin" valueType="num">
                                      <p:cBhvr>
                                        <p:cTn id="16" dur="250" autoRev="1" fill="hold">
                                          <p:stCondLst>
                                            <p:cond delay="0"/>
                                          </p:stCondLst>
                                        </p:cTn>
                                        <p:tgtEl>
                                          <p:spTgt spid="52228"/>
                                        </p:tgtEl>
                                        <p:attrNameLst>
                                          <p:attrName>ppt_y</p:attrName>
                                        </p:attrNameLst>
                                      </p:cBhvr>
                                    </p:anim>
                                    <p:animRot by="-480000">
                                      <p:cBhvr>
                                        <p:cTn id="17" dur="250" autoRev="1" fill="hold">
                                          <p:stCondLst>
                                            <p:cond delay="0"/>
                                          </p:stCondLst>
                                        </p:cTn>
                                        <p:tgtEl>
                                          <p:spTgt spid="52228"/>
                                        </p:tgtEl>
                                        <p:attrNameLst>
                                          <p:attrName>r</p:attrName>
                                        </p:attrNameLst>
                                      </p:cBhvr>
                                    </p:animRot>
                                  </p:childTnLst>
                                </p:cTn>
                              </p:par>
                            </p:childTnLst>
                          </p:cTn>
                        </p:par>
                      </p:childTnLst>
                    </p:cTn>
                  </p:par>
                  <p:par>
                    <p:cTn id="18" fill="hold" nodeType="clickPar">
                      <p:stCondLst>
                        <p:cond delay="indefinite"/>
                      </p:stCondLst>
                      <p:childTnLst>
                        <p:par>
                          <p:cTn id="19" fill="hold" nodeType="withGroup">
                            <p:stCondLst>
                              <p:cond delay="0"/>
                            </p:stCondLst>
                            <p:childTnLst>
                              <p:par>
                                <p:cTn id="20" presetID="25" presetClass="entr" presetSubtype="0" fill="hold" grpId="0" nodeType="clickEffect">
                                  <p:stCondLst>
                                    <p:cond delay="0"/>
                                  </p:stCondLst>
                                  <p:childTnLst>
                                    <p:set>
                                      <p:cBhvr>
                                        <p:cTn id="21" dur="1" fill="hold">
                                          <p:stCondLst>
                                            <p:cond delay="0"/>
                                          </p:stCondLst>
                                        </p:cTn>
                                        <p:tgtEl>
                                          <p:spTgt spid="62474"/>
                                        </p:tgtEl>
                                        <p:attrNameLst>
                                          <p:attrName>style.visibility</p:attrName>
                                        </p:attrNameLst>
                                      </p:cBhvr>
                                      <p:to>
                                        <p:strVal val="visible"/>
                                      </p:to>
                                    </p:set>
                                    <p:anim calcmode="lin" valueType="num">
                                      <p:cBhvr>
                                        <p:cTn id="22" dur="500" decel="50000" fill="hold">
                                          <p:stCondLst>
                                            <p:cond delay="0"/>
                                          </p:stCondLst>
                                        </p:cTn>
                                        <p:tgtEl>
                                          <p:spTgt spid="62474"/>
                                        </p:tgtEl>
                                        <p:attrNameLst>
                                          <p:attrName>style.rotation</p:attrName>
                                        </p:attrNameLst>
                                      </p:cBhvr>
                                      <p:tavLst>
                                        <p:tav tm="0">
                                          <p:val>
                                            <p:fltVal val="-90"/>
                                          </p:val>
                                        </p:tav>
                                        <p:tav tm="100000">
                                          <p:val>
                                            <p:fltVal val="0"/>
                                          </p:val>
                                        </p:tav>
                                      </p:tavLst>
                                    </p:anim>
                                    <p:anim calcmode="lin" valueType="num">
                                      <p:cBhvr>
                                        <p:cTn id="23" dur="500" decel="50000" fill="hold">
                                          <p:stCondLst>
                                            <p:cond delay="0"/>
                                          </p:stCondLst>
                                        </p:cTn>
                                        <p:tgtEl>
                                          <p:spTgt spid="62474"/>
                                        </p:tgtEl>
                                        <p:attrNameLst>
                                          <p:attrName>ppt_w</p:attrName>
                                        </p:attrNameLst>
                                      </p:cBhvr>
                                      <p:tavLst>
                                        <p:tav tm="0">
                                          <p:val>
                                            <p:strVal val="#ppt_w"/>
                                          </p:val>
                                        </p:tav>
                                        <p:tav tm="100000">
                                          <p:val>
                                            <p:strVal val="#ppt_w*.05"/>
                                          </p:val>
                                        </p:tav>
                                      </p:tavLst>
                                    </p:anim>
                                    <p:anim calcmode="lin" valueType="num">
                                      <p:cBhvr>
                                        <p:cTn id="24" dur="500" accel="50000" fill="hold">
                                          <p:stCondLst>
                                            <p:cond delay="500"/>
                                          </p:stCondLst>
                                        </p:cTn>
                                        <p:tgtEl>
                                          <p:spTgt spid="62474"/>
                                        </p:tgtEl>
                                        <p:attrNameLst>
                                          <p:attrName>ppt_w</p:attrName>
                                        </p:attrNameLst>
                                      </p:cBhvr>
                                      <p:tavLst>
                                        <p:tav tm="0">
                                          <p:val>
                                            <p:strVal val="#ppt_w*.05"/>
                                          </p:val>
                                        </p:tav>
                                        <p:tav tm="100000">
                                          <p:val>
                                            <p:strVal val="#ppt_w"/>
                                          </p:val>
                                        </p:tav>
                                      </p:tavLst>
                                    </p:anim>
                                    <p:anim calcmode="lin" valueType="num">
                                      <p:cBhvr>
                                        <p:cTn id="25" dur="1000" fill="hold"/>
                                        <p:tgtEl>
                                          <p:spTgt spid="62474"/>
                                        </p:tgtEl>
                                        <p:attrNameLst>
                                          <p:attrName>ppt_h</p:attrName>
                                        </p:attrNameLst>
                                      </p:cBhvr>
                                      <p:tavLst>
                                        <p:tav tm="0">
                                          <p:val>
                                            <p:strVal val="#ppt_h"/>
                                          </p:val>
                                        </p:tav>
                                        <p:tav tm="100000">
                                          <p:val>
                                            <p:strVal val="#ppt_h"/>
                                          </p:val>
                                        </p:tav>
                                      </p:tavLst>
                                    </p:anim>
                                    <p:anim calcmode="lin" valueType="num">
                                      <p:cBhvr>
                                        <p:cTn id="26" dur="500" decel="50000" fill="hold">
                                          <p:stCondLst>
                                            <p:cond delay="0"/>
                                          </p:stCondLst>
                                        </p:cTn>
                                        <p:tgtEl>
                                          <p:spTgt spid="62474"/>
                                        </p:tgtEl>
                                        <p:attrNameLst>
                                          <p:attrName>ppt_x</p:attrName>
                                        </p:attrNameLst>
                                      </p:cBhvr>
                                      <p:tavLst>
                                        <p:tav tm="0">
                                          <p:val>
                                            <p:strVal val="#ppt_x+.4"/>
                                          </p:val>
                                        </p:tav>
                                        <p:tav tm="100000">
                                          <p:val>
                                            <p:strVal val="#ppt_x"/>
                                          </p:val>
                                        </p:tav>
                                      </p:tavLst>
                                    </p:anim>
                                    <p:anim calcmode="lin" valueType="num">
                                      <p:cBhvr>
                                        <p:cTn id="27" dur="500" decel="50000" fill="hold">
                                          <p:stCondLst>
                                            <p:cond delay="0"/>
                                          </p:stCondLst>
                                        </p:cTn>
                                        <p:tgtEl>
                                          <p:spTgt spid="62474"/>
                                        </p:tgtEl>
                                        <p:attrNameLst>
                                          <p:attrName>ppt_y</p:attrName>
                                        </p:attrNameLst>
                                      </p:cBhvr>
                                      <p:tavLst>
                                        <p:tav tm="0">
                                          <p:val>
                                            <p:strVal val="#ppt_y-.2"/>
                                          </p:val>
                                        </p:tav>
                                        <p:tav tm="100000">
                                          <p:val>
                                            <p:strVal val="#ppt_y+.1"/>
                                          </p:val>
                                        </p:tav>
                                      </p:tavLst>
                                    </p:anim>
                                    <p:anim calcmode="lin" valueType="num">
                                      <p:cBhvr>
                                        <p:cTn id="28" dur="500" accel="50000" fill="hold">
                                          <p:stCondLst>
                                            <p:cond delay="500"/>
                                          </p:stCondLst>
                                        </p:cTn>
                                        <p:tgtEl>
                                          <p:spTgt spid="62474"/>
                                        </p:tgtEl>
                                        <p:attrNameLst>
                                          <p:attrName>ppt_y</p:attrName>
                                        </p:attrNameLst>
                                      </p:cBhvr>
                                      <p:tavLst>
                                        <p:tav tm="0">
                                          <p:val>
                                            <p:strVal val="#ppt_y+.1"/>
                                          </p:val>
                                        </p:tav>
                                        <p:tav tm="100000">
                                          <p:val>
                                            <p:strVal val="#ppt_y"/>
                                          </p:val>
                                        </p:tav>
                                      </p:tavLst>
                                    </p:anim>
                                    <p:animEffect transition="in" filter="fade">
                                      <p:cBhvr>
                                        <p:cTn id="29" dur="1000" decel="50000">
                                          <p:stCondLst>
                                            <p:cond delay="0"/>
                                          </p:stCondLst>
                                        </p:cTn>
                                        <p:tgtEl>
                                          <p:spTgt spid="62474"/>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1000"/>
                                        <p:tgtEl>
                                          <p:spTgt spid="8"/>
                                        </p:tgtEl>
                                      </p:cBhvr>
                                    </p:animEffect>
                                    <p:anim calcmode="lin" valueType="num">
                                      <p:cBhvr>
                                        <p:cTn id="42" dur="1000" fill="hold"/>
                                        <p:tgtEl>
                                          <p:spTgt spid="8"/>
                                        </p:tgtEl>
                                        <p:attrNameLst>
                                          <p:attrName>ppt_x</p:attrName>
                                        </p:attrNameLst>
                                      </p:cBhvr>
                                      <p:tavLst>
                                        <p:tav tm="0">
                                          <p:val>
                                            <p:strVal val="#ppt_x"/>
                                          </p:val>
                                        </p:tav>
                                        <p:tav tm="100000">
                                          <p:val>
                                            <p:strVal val="#ppt_x"/>
                                          </p:val>
                                        </p:tav>
                                      </p:tavLst>
                                    </p:anim>
                                    <p:anim calcmode="lin" valueType="num">
                                      <p:cBhvr>
                                        <p:cTn id="4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1000"/>
                                        <p:tgtEl>
                                          <p:spTgt spid="9"/>
                                        </p:tgtEl>
                                      </p:cBhvr>
                                    </p:animEffect>
                                    <p:anim calcmode="lin" valueType="num">
                                      <p:cBhvr>
                                        <p:cTn id="49" dur="1000" fill="hold"/>
                                        <p:tgtEl>
                                          <p:spTgt spid="9"/>
                                        </p:tgtEl>
                                        <p:attrNameLst>
                                          <p:attrName>ppt_x</p:attrName>
                                        </p:attrNameLst>
                                      </p:cBhvr>
                                      <p:tavLst>
                                        <p:tav tm="0">
                                          <p:val>
                                            <p:strVal val="#ppt_x"/>
                                          </p:val>
                                        </p:tav>
                                        <p:tav tm="100000">
                                          <p:val>
                                            <p:strVal val="#ppt_x"/>
                                          </p:val>
                                        </p:tav>
                                      </p:tavLst>
                                    </p:anim>
                                    <p:anim calcmode="lin" valueType="num">
                                      <p:cBhvr>
                                        <p:cTn id="5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fade">
                                      <p:cBhvr>
                                        <p:cTn id="55" dur="1000"/>
                                        <p:tgtEl>
                                          <p:spTgt spid="10"/>
                                        </p:tgtEl>
                                      </p:cBhvr>
                                    </p:animEffect>
                                    <p:anim calcmode="lin" valueType="num">
                                      <p:cBhvr>
                                        <p:cTn id="56" dur="1000" fill="hold"/>
                                        <p:tgtEl>
                                          <p:spTgt spid="10"/>
                                        </p:tgtEl>
                                        <p:attrNameLst>
                                          <p:attrName>ppt_x</p:attrName>
                                        </p:attrNameLst>
                                      </p:cBhvr>
                                      <p:tavLst>
                                        <p:tav tm="0">
                                          <p:val>
                                            <p:strVal val="#ppt_x"/>
                                          </p:val>
                                        </p:tav>
                                        <p:tav tm="100000">
                                          <p:val>
                                            <p:strVal val="#ppt_x"/>
                                          </p:val>
                                        </p:tav>
                                      </p:tavLst>
                                    </p:anim>
                                    <p:anim calcmode="lin" valueType="num">
                                      <p:cBhvr>
                                        <p:cTn id="5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fade">
                                      <p:cBhvr>
                                        <p:cTn id="62" dur="1000"/>
                                        <p:tgtEl>
                                          <p:spTgt spid="13"/>
                                        </p:tgtEl>
                                      </p:cBhvr>
                                    </p:animEffect>
                                    <p:anim calcmode="lin" valueType="num">
                                      <p:cBhvr>
                                        <p:cTn id="63" dur="1000" fill="hold"/>
                                        <p:tgtEl>
                                          <p:spTgt spid="13"/>
                                        </p:tgtEl>
                                        <p:attrNameLst>
                                          <p:attrName>ppt_x</p:attrName>
                                        </p:attrNameLst>
                                      </p:cBhvr>
                                      <p:tavLst>
                                        <p:tav tm="0">
                                          <p:val>
                                            <p:strVal val="#ppt_x"/>
                                          </p:val>
                                        </p:tav>
                                        <p:tav tm="100000">
                                          <p:val>
                                            <p:strVal val="#ppt_x"/>
                                          </p:val>
                                        </p:tav>
                                      </p:tavLst>
                                    </p:anim>
                                    <p:anim calcmode="lin" valueType="num">
                                      <p:cBhvr>
                                        <p:cTn id="6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fade">
                                      <p:cBhvr>
                                        <p:cTn id="69" dur="1000"/>
                                        <p:tgtEl>
                                          <p:spTgt spid="11"/>
                                        </p:tgtEl>
                                      </p:cBhvr>
                                    </p:animEffect>
                                    <p:anim calcmode="lin" valueType="num">
                                      <p:cBhvr>
                                        <p:cTn id="70" dur="1000" fill="hold"/>
                                        <p:tgtEl>
                                          <p:spTgt spid="11"/>
                                        </p:tgtEl>
                                        <p:attrNameLst>
                                          <p:attrName>ppt_x</p:attrName>
                                        </p:attrNameLst>
                                      </p:cBhvr>
                                      <p:tavLst>
                                        <p:tav tm="0">
                                          <p:val>
                                            <p:strVal val="#ppt_x"/>
                                          </p:val>
                                        </p:tav>
                                        <p:tav tm="100000">
                                          <p:val>
                                            <p:strVal val="#ppt_x"/>
                                          </p:val>
                                        </p:tav>
                                      </p:tavLst>
                                    </p:anim>
                                    <p:anim calcmode="lin" valueType="num">
                                      <p:cBhvr>
                                        <p:cTn id="7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fade">
                                      <p:cBhvr>
                                        <p:cTn id="76" dur="1000"/>
                                        <p:tgtEl>
                                          <p:spTgt spid="15"/>
                                        </p:tgtEl>
                                      </p:cBhvr>
                                    </p:animEffect>
                                    <p:anim calcmode="lin" valueType="num">
                                      <p:cBhvr>
                                        <p:cTn id="77" dur="1000" fill="hold"/>
                                        <p:tgtEl>
                                          <p:spTgt spid="15"/>
                                        </p:tgtEl>
                                        <p:attrNameLst>
                                          <p:attrName>ppt_x</p:attrName>
                                        </p:attrNameLst>
                                      </p:cBhvr>
                                      <p:tavLst>
                                        <p:tav tm="0">
                                          <p:val>
                                            <p:strVal val="#ppt_x"/>
                                          </p:val>
                                        </p:tav>
                                        <p:tav tm="100000">
                                          <p:val>
                                            <p:strVal val="#ppt_x"/>
                                          </p:val>
                                        </p:tav>
                                      </p:tavLst>
                                    </p:anim>
                                    <p:anim calcmode="lin" valueType="num">
                                      <p:cBhvr>
                                        <p:cTn id="7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14"/>
                                        </p:tgtEl>
                                        <p:attrNameLst>
                                          <p:attrName>style.visibility</p:attrName>
                                        </p:attrNameLst>
                                      </p:cBhvr>
                                      <p:to>
                                        <p:strVal val="visible"/>
                                      </p:to>
                                    </p:set>
                                    <p:animEffect transition="in" filter="fade">
                                      <p:cBhvr>
                                        <p:cTn id="83" dur="1000"/>
                                        <p:tgtEl>
                                          <p:spTgt spid="14"/>
                                        </p:tgtEl>
                                      </p:cBhvr>
                                    </p:animEffect>
                                    <p:anim calcmode="lin" valueType="num">
                                      <p:cBhvr>
                                        <p:cTn id="84" dur="1000" fill="hold"/>
                                        <p:tgtEl>
                                          <p:spTgt spid="14"/>
                                        </p:tgtEl>
                                        <p:attrNameLst>
                                          <p:attrName>ppt_x</p:attrName>
                                        </p:attrNameLst>
                                      </p:cBhvr>
                                      <p:tavLst>
                                        <p:tav tm="0">
                                          <p:val>
                                            <p:strVal val="#ppt_x"/>
                                          </p:val>
                                        </p:tav>
                                        <p:tav tm="100000">
                                          <p:val>
                                            <p:strVal val="#ppt_x"/>
                                          </p:val>
                                        </p:tav>
                                      </p:tavLst>
                                    </p:anim>
                                    <p:anim calcmode="lin" valueType="num">
                                      <p:cBhvr>
                                        <p:cTn id="8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p:bldP spid="52228" grpId="0" autoUpdateAnimBg="0"/>
      <p:bldP spid="52228" grpId="1"/>
      <p:bldP spid="62474" grpId="0"/>
      <p:bldP spid="7" grpId="0"/>
      <p:bldP spid="8" grpId="0"/>
      <p:bldP spid="9" grpId="0"/>
      <p:bldP spid="10" grpId="0"/>
      <p:bldP spid="11" grpId="0"/>
      <p:bldP spid="13" grpId="0"/>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Line 3"/>
          <p:cNvSpPr>
            <a:spLocks noChangeShapeType="1"/>
          </p:cNvSpPr>
          <p:nvPr/>
        </p:nvSpPr>
        <p:spPr bwMode="auto">
          <a:xfrm>
            <a:off x="0" y="1143000"/>
            <a:ext cx="9144000" cy="0"/>
          </a:xfrm>
          <a:prstGeom prst="line">
            <a:avLst/>
          </a:prstGeom>
          <a:noFill/>
          <a:ln w="34925">
            <a:solidFill>
              <a:srgbClr val="000090"/>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19458" name="Text Box 4"/>
          <p:cNvSpPr txBox="1">
            <a:spLocks noChangeArrowheads="1"/>
          </p:cNvSpPr>
          <p:nvPr/>
        </p:nvSpPr>
        <p:spPr bwMode="auto">
          <a:xfrm>
            <a:off x="-142166" y="76200"/>
            <a:ext cx="9341019" cy="10156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US" sz="6000" dirty="0">
                <a:solidFill>
                  <a:srgbClr val="000090"/>
                </a:solidFill>
                <a:latin typeface="Georgia" charset="0"/>
              </a:rPr>
              <a:t>But Satan Is Hard At Work</a:t>
            </a:r>
          </a:p>
        </p:txBody>
      </p:sp>
      <p:sp>
        <p:nvSpPr>
          <p:cNvPr id="62474" name="Text Box 10"/>
          <p:cNvSpPr txBox="1">
            <a:spLocks noChangeArrowheads="1"/>
          </p:cNvSpPr>
          <p:nvPr/>
        </p:nvSpPr>
        <p:spPr bwMode="auto">
          <a:xfrm>
            <a:off x="0" y="12192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Satan always has those colored glasses</a:t>
            </a:r>
            <a:endParaRPr lang="en-US" sz="3600" dirty="0">
              <a:solidFill>
                <a:srgbClr val="800000"/>
              </a:solidFill>
              <a:latin typeface="Chalkboard"/>
              <a:cs typeface="Chalkboard"/>
            </a:endParaRPr>
          </a:p>
        </p:txBody>
      </p:sp>
      <p:sp>
        <p:nvSpPr>
          <p:cNvPr id="19460" name="TextBox 1"/>
          <p:cNvSpPr txBox="1">
            <a:spLocks noChangeArrowheads="1"/>
          </p:cNvSpPr>
          <p:nvPr/>
        </p:nvSpPr>
        <p:spPr bwMode="auto">
          <a:xfrm>
            <a:off x="0" y="2895600"/>
            <a:ext cx="18415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endParaRPr lang="en-US"/>
          </a:p>
        </p:txBody>
      </p:sp>
      <p:sp>
        <p:nvSpPr>
          <p:cNvPr id="7" name="Text Box 10"/>
          <p:cNvSpPr txBox="1">
            <a:spLocks noChangeArrowheads="1"/>
          </p:cNvSpPr>
          <p:nvPr/>
        </p:nvSpPr>
        <p:spPr bwMode="auto">
          <a:xfrm>
            <a:off x="0" y="1905000"/>
            <a:ext cx="8993188"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marL="460375" indent="-460375">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Wingdings" charset="0"/>
              <a:buChar char="Ø"/>
              <a:defRPr/>
            </a:pPr>
            <a:r>
              <a:rPr lang="en-US" altLang="ja-JP" sz="3600" dirty="0">
                <a:solidFill>
                  <a:srgbClr val="800000"/>
                </a:solidFill>
                <a:latin typeface="Chalkboard"/>
                <a:cs typeface="Chalkboard"/>
              </a:rPr>
              <a:t>Christians can lose clarity of vision</a:t>
            </a:r>
            <a:endParaRPr lang="en-US" sz="3600" dirty="0">
              <a:solidFill>
                <a:srgbClr val="800000"/>
              </a:solidFill>
              <a:latin typeface="Chalkboard"/>
              <a:cs typeface="Chalkboard"/>
            </a:endParaRPr>
          </a:p>
        </p:txBody>
      </p:sp>
      <p:sp>
        <p:nvSpPr>
          <p:cNvPr id="19466" name="TextBox 1"/>
          <p:cNvSpPr txBox="1">
            <a:spLocks noChangeArrowheads="1"/>
          </p:cNvSpPr>
          <p:nvPr/>
        </p:nvSpPr>
        <p:spPr bwMode="auto">
          <a:xfrm>
            <a:off x="457200" y="2667000"/>
            <a:ext cx="8686800" cy="10772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Some fail to grow because they have stopped focusing on spiritual things</a:t>
            </a:r>
          </a:p>
        </p:txBody>
      </p:sp>
      <p:sp>
        <p:nvSpPr>
          <p:cNvPr id="19467" name="TextBox 1"/>
          <p:cNvSpPr txBox="1">
            <a:spLocks noChangeArrowheads="1"/>
          </p:cNvSpPr>
          <p:nvPr/>
        </p:nvSpPr>
        <p:spPr bwMode="auto">
          <a:xfrm>
            <a:off x="457200" y="3757308"/>
            <a:ext cx="8686800" cy="5847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98463" indent="-398463">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SzPct val="110000"/>
              <a:buFont typeface="Courier New" charset="0"/>
              <a:buChar char="o"/>
            </a:pPr>
            <a:r>
              <a:rPr lang="en-US" sz="3200" i="1" dirty="0">
                <a:solidFill>
                  <a:srgbClr val="008000"/>
                </a:solidFill>
                <a:latin typeface="Calibri" charset="0"/>
                <a:cs typeface="Calibri" charset="0"/>
              </a:rPr>
              <a:t>Our vision can become out-of-focus or distorted</a:t>
            </a:r>
          </a:p>
        </p:txBody>
      </p:sp>
      <p:sp>
        <p:nvSpPr>
          <p:cNvPr id="14" name="Text Box 2"/>
          <p:cNvSpPr txBox="1">
            <a:spLocks noChangeArrowheads="1"/>
          </p:cNvSpPr>
          <p:nvPr/>
        </p:nvSpPr>
        <p:spPr bwMode="auto">
          <a:xfrm>
            <a:off x="225425" y="4564141"/>
            <a:ext cx="8693150" cy="1815882"/>
          </a:xfrm>
          <a:prstGeom prst="rect">
            <a:avLst/>
          </a:prstGeom>
          <a:solidFill>
            <a:srgbClr val="FFFFFF"/>
          </a:solidFill>
          <a:ln w="12700">
            <a:solidFill>
              <a:srgbClr val="000090"/>
            </a:solidFill>
            <a:miter lim="800000"/>
            <a:headEnd/>
            <a:tailEnd/>
          </a:ln>
          <a:effectLst>
            <a:outerShdw blurRad="63500" dist="38099" dir="2700000" algn="ctr" rotWithShape="0">
              <a:srgbClr val="000000">
                <a:alpha val="74997"/>
              </a:srgbClr>
            </a:outerShdw>
          </a:effectLst>
        </p:spPr>
        <p:txBody>
          <a:bodyPr>
            <a:spAutoFit/>
          </a:bodyPr>
          <a:lstStyle>
            <a:lvl1pPr>
              <a:tabLst>
                <a:tab pos="8407400" algn="r"/>
              </a:tabLst>
              <a:defRPr sz="2400">
                <a:solidFill>
                  <a:schemeClr val="tx1"/>
                </a:solidFill>
                <a:latin typeface="Arial" charset="0"/>
                <a:ea typeface="ＭＳ Ｐゴシック" charset="0"/>
                <a:cs typeface="ＭＳ Ｐゴシック" charset="0"/>
              </a:defRPr>
            </a:lvl1pPr>
            <a:lvl2pPr marL="742950" indent="-285750">
              <a:tabLst>
                <a:tab pos="8407400" algn="r"/>
              </a:tabLst>
              <a:defRPr sz="2400">
                <a:solidFill>
                  <a:schemeClr val="tx1"/>
                </a:solidFill>
                <a:latin typeface="Arial" charset="0"/>
                <a:ea typeface="ＭＳ Ｐゴシック" charset="0"/>
              </a:defRPr>
            </a:lvl2pPr>
            <a:lvl3pPr marL="1143000" indent="-228600">
              <a:tabLst>
                <a:tab pos="8407400" algn="r"/>
              </a:tabLst>
              <a:defRPr sz="2400">
                <a:solidFill>
                  <a:schemeClr val="tx1"/>
                </a:solidFill>
                <a:latin typeface="Arial" charset="0"/>
                <a:ea typeface="ＭＳ Ｐゴシック" charset="0"/>
              </a:defRPr>
            </a:lvl3pPr>
            <a:lvl4pPr marL="1600200" indent="-228600">
              <a:tabLst>
                <a:tab pos="8407400" algn="r"/>
              </a:tabLst>
              <a:defRPr sz="2400">
                <a:solidFill>
                  <a:schemeClr val="tx1"/>
                </a:solidFill>
                <a:latin typeface="Arial" charset="0"/>
                <a:ea typeface="ＭＳ Ｐゴシック" charset="0"/>
              </a:defRPr>
            </a:lvl4pPr>
            <a:lvl5pPr marL="2057400" indent="-228600">
              <a:tabLst>
                <a:tab pos="8407400" algn="r"/>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8407400" algn="r"/>
              </a:tabLst>
              <a:defRPr sz="2400">
                <a:solidFill>
                  <a:schemeClr val="tx1"/>
                </a:solidFill>
                <a:latin typeface="Arial" charset="0"/>
                <a:ea typeface="ＭＳ Ｐゴシック" charset="0"/>
              </a:defRPr>
            </a:lvl9pPr>
          </a:lstStyle>
          <a:p>
            <a:pPr>
              <a:defRPr/>
            </a:pPr>
            <a:r>
              <a:rPr lang="en-US" sz="2800" i="1" dirty="0">
                <a:solidFill>
                  <a:srgbClr val="000090"/>
                </a:solidFill>
                <a:latin typeface="Georgia" charset="0"/>
              </a:rPr>
              <a:t>For whoever lacks these qualities is so nearsighted that he is blind having forgotten that he was cleansed from his former sins.</a:t>
            </a:r>
            <a:endParaRPr lang="en-US" altLang="ja-JP" sz="2800" i="1" dirty="0">
              <a:solidFill>
                <a:srgbClr val="000090"/>
              </a:solidFill>
              <a:latin typeface="Georgia" charset="0"/>
            </a:endParaRPr>
          </a:p>
          <a:p>
            <a:pPr>
              <a:defRPr/>
            </a:pPr>
            <a:r>
              <a:rPr lang="en-US" sz="2800" i="1" dirty="0">
                <a:solidFill>
                  <a:srgbClr val="000090"/>
                </a:solidFill>
                <a:latin typeface="Georgia" charset="0"/>
              </a:rPr>
              <a:t>	– II Peter 1:9</a:t>
            </a:r>
          </a:p>
        </p:txBody>
      </p:sp>
    </p:spTree>
    <p:extLst>
      <p:ext uri="{BB962C8B-B14F-4D97-AF65-F5344CB8AC3E}">
        <p14:creationId xmlns:p14="http://schemas.microsoft.com/office/powerpoint/2010/main" val="30934627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10" dur="1000" fill="hold"/>
                                        <p:tgtEl>
                                          <p:spTgt spid="7"/>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9466"/>
                                        </p:tgtEl>
                                        <p:attrNameLst>
                                          <p:attrName>style.visibility</p:attrName>
                                        </p:attrNameLst>
                                      </p:cBhvr>
                                      <p:to>
                                        <p:strVal val="visible"/>
                                      </p:to>
                                    </p:set>
                                    <p:animEffect transition="in" filter="fade">
                                      <p:cBhvr>
                                        <p:cTn id="19" dur="1000"/>
                                        <p:tgtEl>
                                          <p:spTgt spid="19466"/>
                                        </p:tgtEl>
                                      </p:cBhvr>
                                    </p:animEffect>
                                    <p:anim calcmode="lin" valueType="num">
                                      <p:cBhvr>
                                        <p:cTn id="20" dur="1000" fill="hold"/>
                                        <p:tgtEl>
                                          <p:spTgt spid="19466"/>
                                        </p:tgtEl>
                                        <p:attrNameLst>
                                          <p:attrName>ppt_x</p:attrName>
                                        </p:attrNameLst>
                                      </p:cBhvr>
                                      <p:tavLst>
                                        <p:tav tm="0">
                                          <p:val>
                                            <p:strVal val="#ppt_x"/>
                                          </p:val>
                                        </p:tav>
                                        <p:tav tm="100000">
                                          <p:val>
                                            <p:strVal val="#ppt_x"/>
                                          </p:val>
                                        </p:tav>
                                      </p:tavLst>
                                    </p:anim>
                                    <p:anim calcmode="lin" valueType="num">
                                      <p:cBhvr>
                                        <p:cTn id="21" dur="1000" fill="hold"/>
                                        <p:tgtEl>
                                          <p:spTgt spid="19466"/>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467"/>
                                        </p:tgtEl>
                                        <p:attrNameLst>
                                          <p:attrName>style.visibility</p:attrName>
                                        </p:attrNameLst>
                                      </p:cBhvr>
                                      <p:to>
                                        <p:strVal val="visible"/>
                                      </p:to>
                                    </p:set>
                                    <p:animEffect transition="in" filter="fade">
                                      <p:cBhvr>
                                        <p:cTn id="26" dur="1000"/>
                                        <p:tgtEl>
                                          <p:spTgt spid="19467"/>
                                        </p:tgtEl>
                                      </p:cBhvr>
                                    </p:animEffect>
                                    <p:anim calcmode="lin" valueType="num">
                                      <p:cBhvr>
                                        <p:cTn id="27" dur="1000" fill="hold"/>
                                        <p:tgtEl>
                                          <p:spTgt spid="19467"/>
                                        </p:tgtEl>
                                        <p:attrNameLst>
                                          <p:attrName>ppt_x</p:attrName>
                                        </p:attrNameLst>
                                      </p:cBhvr>
                                      <p:tavLst>
                                        <p:tav tm="0">
                                          <p:val>
                                            <p:strVal val="#ppt_x"/>
                                          </p:val>
                                        </p:tav>
                                        <p:tav tm="100000">
                                          <p:val>
                                            <p:strVal val="#ppt_x"/>
                                          </p:val>
                                        </p:tav>
                                      </p:tavLst>
                                    </p:anim>
                                    <p:anim calcmode="lin" valueType="num">
                                      <p:cBhvr>
                                        <p:cTn id="28" dur="1000" fill="hold"/>
                                        <p:tgtEl>
                                          <p:spTgt spid="1946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9466" grpId="0"/>
      <p:bldP spid="19467" grpId="0"/>
    </p:bldLst>
  </p:timing>
</p:sld>
</file>

<file path=ppt/theme/theme1.xml><?xml version="1.0" encoding="utf-8"?>
<a:theme xmlns:a="http://schemas.openxmlformats.org/drawingml/2006/main" name="Out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Outline.potx</Template>
  <TotalTime>637</TotalTime>
  <Words>1412</Words>
  <Application>Microsoft Office PowerPoint</Application>
  <PresentationFormat>On-screen Show (4:3)</PresentationFormat>
  <Paragraphs>218</Paragraphs>
  <Slides>15</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Chalkboard</vt:lpstr>
      <vt:lpstr>Courier New</vt:lpstr>
      <vt:lpstr>Georgia</vt:lpstr>
      <vt:lpstr>Gill Sans</vt:lpstr>
      <vt:lpstr>Verdana</vt:lpstr>
      <vt:lpstr>Wingdings</vt:lpstr>
      <vt:lpstr>Outline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Randall Bowles</dc:creator>
  <cp:lastModifiedBy>Richard Lidh</cp:lastModifiedBy>
  <cp:revision>36</cp:revision>
  <cp:lastPrinted>2021-03-28T04:30:13Z</cp:lastPrinted>
  <dcterms:created xsi:type="dcterms:W3CDTF">2013-10-14T21:37:24Z</dcterms:created>
  <dcterms:modified xsi:type="dcterms:W3CDTF">2021-03-29T00:39:54Z</dcterms:modified>
</cp:coreProperties>
</file>